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1" r:id="rId3"/>
    <p:sldId id="266" r:id="rId4"/>
    <p:sldId id="267" r:id="rId5"/>
    <p:sldId id="268" r:id="rId6"/>
    <p:sldId id="269" r:id="rId7"/>
    <p:sldId id="262" r:id="rId8"/>
    <p:sldId id="263" r:id="rId9"/>
    <p:sldId id="264" r:id="rId10"/>
    <p:sldId id="270" r:id="rId11"/>
    <p:sldId id="27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-73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FAFE4-8CC6-C542-B08F-C96B7BF29501}" type="datetimeFigureOut">
              <a:rPr lang="es-ES_tradnl" smtClean="0"/>
              <a:t>28/08/2020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31D54-6E7C-0E47-AF87-5E495B37A6A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0983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09317-F2D9-C346-A479-B4F32E44C41D}" type="datetimeFigureOut">
              <a:rPr lang="es-ES_tradnl" smtClean="0"/>
              <a:t>28/08/2020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B5C3A-57DB-5B4F-8802-F4A3C356D1B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27090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61BEF0D-F0BB-DE4B-95CE-6DB70DBA9567}" type="datetimeFigureOut">
              <a:rPr lang="en-US" smtClean="0"/>
              <a:pPr/>
              <a:t>8/28/2020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048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40090" y="2404872"/>
            <a:ext cx="3044952" cy="1627632"/>
          </a:xfrm>
        </p:spPr>
        <p:txBody>
          <a:bodyPr>
            <a:normAutofit/>
          </a:bodyPr>
          <a:lstStyle/>
          <a:p>
            <a:r>
              <a:rPr lang="es-CL" sz="2800"/>
              <a:t>Bullying: el acoso escolar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528505" y="4352544"/>
            <a:ext cx="2668122" cy="1239894"/>
          </a:xfrm>
        </p:spPr>
        <p:txBody>
          <a:bodyPr>
            <a:normAutofit/>
          </a:bodyPr>
          <a:lstStyle/>
          <a:p>
            <a:r>
              <a:rPr lang="es-CL" sz="1800"/>
              <a:t>Equipo de Convivencia Escolar 2020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2DF9E7BA-65F7-4AF6-86CF-C93F5B9179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27045" y="640080"/>
            <a:ext cx="689762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72E2AA0A-3C61-401F-A30B-A7F591D095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93161" y="802767"/>
            <a:ext cx="656539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ullying niños en la escuela adolescentes agresivos personajes de 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r="7347" b="2"/>
          <a:stretch/>
        </p:blipFill>
        <p:spPr bwMode="auto">
          <a:xfrm>
            <a:off x="1113201" y="1122807"/>
            <a:ext cx="5925312" cy="429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/Users/lauriscrg/Desktop/MATERIAL CONVIVENCIA ESCOLAR/Documentos Colegio/colegio10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9" t="10630" r="9740" b="8461"/>
          <a:stretch/>
        </p:blipFill>
        <p:spPr bwMode="auto">
          <a:xfrm>
            <a:off x="221784" y="145424"/>
            <a:ext cx="933119" cy="9368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89252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4672" y="964692"/>
            <a:ext cx="5894832" cy="1188720"/>
          </a:xfrm>
        </p:spPr>
        <p:txBody>
          <a:bodyPr>
            <a:normAutofit/>
          </a:bodyPr>
          <a:lstStyle/>
          <a:p>
            <a:r>
              <a:rPr lang="es-ES_tradnl" sz="2600" dirty="0"/>
              <a:t>¿Cómo reaccionar si alguien sufre de </a:t>
            </a:r>
            <a:r>
              <a:rPr lang="es-ES_tradnl" sz="2600" dirty="0" err="1"/>
              <a:t>bullying</a:t>
            </a:r>
            <a:r>
              <a:rPr lang="es-ES_tradnl" sz="2600" dirty="0"/>
              <a:t>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03243" y="2638044"/>
            <a:ext cx="5963317" cy="3263206"/>
          </a:xfrm>
        </p:spPr>
        <p:txBody>
          <a:bodyPr>
            <a:normAutofit/>
          </a:bodyPr>
          <a:lstStyle/>
          <a:p>
            <a:r>
              <a:rPr lang="es-ES_tradnl" dirty="0"/>
              <a:t>Comentarle a algún adulto de confianza que pueda ayudarlo.</a:t>
            </a:r>
          </a:p>
          <a:p>
            <a:r>
              <a:rPr lang="es-ES_tradnl" dirty="0"/>
              <a:t>Prestar apoyo a la víctima.</a:t>
            </a:r>
          </a:p>
          <a:p>
            <a:r>
              <a:rPr lang="es-ES_tradnl" dirty="0"/>
              <a:t>Actuar de forma calmada y a través de las palabras.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A4CD5757-70DF-4A72-B8BA-D5E5ACAA82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86706" y="964692"/>
            <a:ext cx="3986784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4EA93A49-7FC9-4173-84F4-14FF7005DE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51298" y="1128683"/>
            <a:ext cx="3657600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ibujos animados de corazón de San Valentín, ilustración vectorial d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5890" y="1768763"/>
            <a:ext cx="3328416" cy="332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/Users/lauriscrg/Desktop/MATERIAL CONVIVENCIA ESCOLAR/Documentos Colegio/colegio10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9" t="10630" r="9740" b="8461"/>
          <a:stretch/>
        </p:blipFill>
        <p:spPr bwMode="auto">
          <a:xfrm>
            <a:off x="221784" y="145424"/>
            <a:ext cx="933119" cy="9368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30796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preguntas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31136" y="2455632"/>
            <a:ext cx="7729728" cy="1530544"/>
          </a:xfrm>
        </p:spPr>
        <p:txBody>
          <a:bodyPr>
            <a:normAutofit lnSpcReduction="10000"/>
          </a:bodyPr>
          <a:lstStyle/>
          <a:p>
            <a:r>
              <a:rPr lang="es-ES_tradnl" dirty="0" smtClean="0"/>
              <a:t>En tu cuaderno de orientación responde las siguientes preguntas.</a:t>
            </a:r>
          </a:p>
          <a:p>
            <a:r>
              <a:rPr lang="es-ES_tradnl" dirty="0" smtClean="0"/>
              <a:t>¿</a:t>
            </a:r>
            <a:r>
              <a:rPr lang="es-ES_tradnl" dirty="0"/>
              <a:t>Qué aprendí acerca del </a:t>
            </a:r>
            <a:r>
              <a:rPr lang="es-ES_tradnl" dirty="0" err="1"/>
              <a:t>bullying</a:t>
            </a:r>
            <a:r>
              <a:rPr lang="es-ES_tradnl" dirty="0" smtClean="0"/>
              <a:t>?</a:t>
            </a:r>
          </a:p>
          <a:p>
            <a:r>
              <a:rPr lang="es-ES_tradnl" dirty="0" smtClean="0"/>
              <a:t>¿</a:t>
            </a:r>
            <a:r>
              <a:rPr lang="es-ES_tradnl" dirty="0"/>
              <a:t>De qué maneras se puede manifestar el </a:t>
            </a:r>
            <a:r>
              <a:rPr lang="es-ES_tradnl" dirty="0" err="1" smtClean="0"/>
              <a:t>bullying</a:t>
            </a:r>
            <a:r>
              <a:rPr lang="es-ES_tradnl" dirty="0" smtClean="0"/>
              <a:t>?</a:t>
            </a:r>
          </a:p>
          <a:p>
            <a:r>
              <a:rPr lang="es-ES_tradnl" dirty="0" smtClean="0"/>
              <a:t>¿</a:t>
            </a:r>
            <a:r>
              <a:rPr lang="es-ES_tradnl" dirty="0"/>
              <a:t>Cómo podría ayudar a </a:t>
            </a:r>
            <a:r>
              <a:rPr lang="es-ES_tradnl" dirty="0" smtClean="0"/>
              <a:t>alguien que sufre de </a:t>
            </a:r>
            <a:r>
              <a:rPr lang="es-ES_tradnl" dirty="0" err="1" smtClean="0"/>
              <a:t>bullying</a:t>
            </a:r>
            <a:r>
              <a:rPr lang="es-ES_tradnl" dirty="0" smtClean="0"/>
              <a:t>?</a:t>
            </a:r>
            <a:endParaRPr lang="es-ES_tradnl" dirty="0"/>
          </a:p>
        </p:txBody>
      </p:sp>
      <p:pic>
        <p:nvPicPr>
          <p:cNvPr id="7170" name="Picture 2" descr="oticia Sobre el Bullyi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620" y="3986176"/>
            <a:ext cx="4410760" cy="255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/Users/lauriscrg/Desktop/MATERIAL CONVIVENCIA ESCOLAR/Documentos Colegio/colegio10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9" t="10630" r="9740" b="8461"/>
          <a:stretch/>
        </p:blipFill>
        <p:spPr bwMode="auto">
          <a:xfrm>
            <a:off x="221784" y="145424"/>
            <a:ext cx="933119" cy="9368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13357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2" y="665580"/>
            <a:ext cx="11029616" cy="1013800"/>
          </a:xfrm>
        </p:spPr>
        <p:txBody>
          <a:bodyPr/>
          <a:lstStyle/>
          <a:p>
            <a:pPr algn="ctr"/>
            <a:r>
              <a:rPr lang="es-CL" dirty="0" smtClean="0"/>
              <a:t>¿Qué es el bullying?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488783"/>
          </a:xfrm>
        </p:spPr>
        <p:txBody>
          <a:bodyPr>
            <a:normAutofit/>
          </a:bodyPr>
          <a:lstStyle/>
          <a:p>
            <a:r>
              <a:rPr lang="es-CL" dirty="0" smtClean="0"/>
              <a:t>Es el acoso físico o psicológico que un grupo de compañeros le hace a otro.</a:t>
            </a:r>
            <a:r>
              <a:rPr lang="es-CL" dirty="0"/>
              <a:t> </a:t>
            </a:r>
            <a:r>
              <a:rPr lang="es-CL" dirty="0" smtClean="0"/>
              <a:t>Implica:</a:t>
            </a:r>
          </a:p>
          <a:p>
            <a:r>
              <a:rPr lang="es-CL" dirty="0" smtClean="0"/>
              <a:t>Intimidar</a:t>
            </a:r>
          </a:p>
          <a:p>
            <a:r>
              <a:rPr lang="es-CL" dirty="0" smtClean="0"/>
              <a:t>Amenazar</a:t>
            </a:r>
          </a:p>
          <a:p>
            <a:r>
              <a:rPr lang="es-CL" dirty="0" smtClean="0"/>
              <a:t>A veces golpear a la víctima</a:t>
            </a:r>
          </a:p>
          <a:p>
            <a:r>
              <a:rPr lang="es-CL" dirty="0" smtClean="0"/>
              <a:t>Hacer burlas</a:t>
            </a:r>
          </a:p>
          <a:p>
            <a:r>
              <a:rPr lang="es-CL" dirty="0" smtClean="0"/>
              <a:t>Aislar </a:t>
            </a:r>
          </a:p>
          <a:p>
            <a:r>
              <a:rPr lang="es-CL" dirty="0" smtClean="0"/>
              <a:t>Hacer bromas pesadas</a:t>
            </a:r>
          </a:p>
          <a:p>
            <a:r>
              <a:rPr lang="es-CL" dirty="0" smtClean="0"/>
              <a:t>Destruir pertenencias de compañeros</a:t>
            </a:r>
            <a:endParaRPr lang="es-CL" dirty="0"/>
          </a:p>
        </p:txBody>
      </p:sp>
      <p:pic>
        <p:nvPicPr>
          <p:cNvPr id="6" name="Picture 8" descr="esultado de imagen para bullying animado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3"/>
          <a:stretch/>
        </p:blipFill>
        <p:spPr bwMode="auto">
          <a:xfrm>
            <a:off x="4548468" y="2562283"/>
            <a:ext cx="3412842" cy="205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sultado de imagen para bullying animad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495" y="1853406"/>
            <a:ext cx="2211312" cy="251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sultado de imagen para bullying animad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509" y="4141356"/>
            <a:ext cx="2503549" cy="271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 descr="/Users/lauriscrg/Desktop/MATERIAL CONVIVENCIA ESCOLAR/Documentos Colegio/colegio10.pn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9" t="10630" r="9740" b="8461"/>
          <a:stretch/>
        </p:blipFill>
        <p:spPr bwMode="auto">
          <a:xfrm>
            <a:off x="221784" y="145424"/>
            <a:ext cx="933119" cy="9368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19885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4672" y="964692"/>
            <a:ext cx="4476806" cy="1188720"/>
          </a:xfrm>
        </p:spPr>
        <p:txBody>
          <a:bodyPr>
            <a:normAutofit/>
          </a:bodyPr>
          <a:lstStyle/>
          <a:p>
            <a:r>
              <a:rPr lang="es-ES_tradnl" dirty="0"/>
              <a:t>Violencia Escolar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04672" y="2474052"/>
            <a:ext cx="4971840" cy="3671254"/>
          </a:xfrm>
        </p:spPr>
        <p:txBody>
          <a:bodyPr>
            <a:normAutofit/>
          </a:bodyPr>
          <a:lstStyle/>
          <a:p>
            <a:r>
              <a:rPr lang="es-ES_tradnl" sz="1700" dirty="0" smtClean="0"/>
              <a:t>Son conducta agresivas intencionadas </a:t>
            </a:r>
            <a:r>
              <a:rPr lang="es-ES_tradnl" sz="1700" dirty="0"/>
              <a:t>y </a:t>
            </a:r>
            <a:r>
              <a:rPr lang="es-ES_tradnl" sz="1700" dirty="0" smtClean="0"/>
              <a:t>negativas </a:t>
            </a:r>
          </a:p>
          <a:p>
            <a:r>
              <a:rPr lang="es-ES_tradnl" sz="1700" dirty="0" smtClean="0"/>
              <a:t>Implica intimidación </a:t>
            </a:r>
            <a:r>
              <a:rPr lang="es-ES_tradnl" sz="1700" dirty="0"/>
              <a:t>entre iguales, hostigamiento, maltrato entre escolares, acoso escolar  </a:t>
            </a:r>
          </a:p>
          <a:p>
            <a:r>
              <a:rPr lang="es-ES_tradnl" sz="1700" dirty="0"/>
              <a:t>Maltrato psicológico, verbal o físico</a:t>
            </a:r>
          </a:p>
          <a:p>
            <a:r>
              <a:rPr lang="es-ES_tradnl" sz="1700" dirty="0" smtClean="0"/>
              <a:t>Es reiterada</a:t>
            </a:r>
            <a:endParaRPr lang="es-ES_tradnl" sz="1700" dirty="0"/>
          </a:p>
          <a:p>
            <a:r>
              <a:rPr lang="es-ES_tradnl" sz="1700" dirty="0" smtClean="0"/>
              <a:t>Insultos</a:t>
            </a:r>
            <a:r>
              <a:rPr lang="es-ES_tradnl" sz="1700" dirty="0"/>
              <a:t>, agresiones físicas recurrentes, humillaciones, bromas pesadas, rechazos…</a:t>
            </a:r>
          </a:p>
          <a:p>
            <a:r>
              <a:rPr lang="es-ES_tradnl" sz="1700" dirty="0"/>
              <a:t>Desajuste de </a:t>
            </a:r>
            <a:r>
              <a:rPr lang="es-ES_tradnl" sz="1700" dirty="0" smtClean="0"/>
              <a:t>poder (el que agrede se siente superior al agredido).</a:t>
            </a:r>
            <a:endParaRPr lang="es-ES_tradnl" sz="1700" dirty="0"/>
          </a:p>
          <a:p>
            <a:endParaRPr lang="es-ES_tradnl" sz="17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CB44D6C-A194-4C92-A608-1AA2CC5992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43605" y="964692"/>
            <a:ext cx="5440680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65762A7-CE84-40FE-9B97-D3C158A311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10699" y="1128683"/>
            <a:ext cx="5106493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8"/>
          <a:stretch/>
        </p:blipFill>
        <p:spPr>
          <a:xfrm>
            <a:off x="6892163" y="1238563"/>
            <a:ext cx="3543564" cy="2194408"/>
          </a:xfrm>
          <a:prstGeom prst="rect">
            <a:avLst/>
          </a:prstGeom>
        </p:spPr>
      </p:pic>
      <p:pic>
        <p:nvPicPr>
          <p:cNvPr id="1026" name="Picture 2" descr="nterfaz de teléfono móvil de ciberacoso | Vector Grati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" t="5413" r="3121" b="12046"/>
          <a:stretch/>
        </p:blipFill>
        <p:spPr bwMode="auto">
          <a:xfrm>
            <a:off x="6892163" y="3596962"/>
            <a:ext cx="3543564" cy="201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 descr="/Users/lauriscrg/Desktop/MATERIAL CONVIVENCIA ESCOLAR/Documentos Colegio/colegio10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9" t="10630" r="9740" b="8461"/>
          <a:stretch/>
        </p:blipFill>
        <p:spPr bwMode="auto">
          <a:xfrm>
            <a:off x="221784" y="145424"/>
            <a:ext cx="933119" cy="9368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65290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81807" y="964692"/>
            <a:ext cx="5894832" cy="1188720"/>
          </a:xfrm>
        </p:spPr>
        <p:txBody>
          <a:bodyPr>
            <a:normAutofit/>
          </a:bodyPr>
          <a:lstStyle/>
          <a:p>
            <a:r>
              <a:rPr lang="es-ES_tradnl" dirty="0"/>
              <a:t>Características del </a:t>
            </a:r>
            <a:r>
              <a:rPr lang="es-ES_tradnl" dirty="0" err="1"/>
              <a:t>Bullying</a:t>
            </a:r>
            <a:endParaRPr lang="es-ES_tradnl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21EEA9CC-FD23-4544-9417-FE9080DFB3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98315" y="964692"/>
            <a:ext cx="3986784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BFC4C7DC-5B5A-4159-A1CF-D56CF640CD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2907" y="1128683"/>
            <a:ext cx="3657600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onjunto de conjunto de bullying de niños traviesos | Vector Prem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499" y="1768763"/>
            <a:ext cx="3328416" cy="332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80378" y="2638044"/>
            <a:ext cx="5963317" cy="3263206"/>
          </a:xfrm>
        </p:spPr>
        <p:txBody>
          <a:bodyPr>
            <a:normAutofit/>
          </a:bodyPr>
          <a:lstStyle/>
          <a:p>
            <a:r>
              <a:rPr lang="es-ES_tradnl" dirty="0"/>
              <a:t>Impide que la víctima pueda hacer amigos, que tenga estados emocionales ligados a la tristeza y ocasiona que pueda bajar su rendimiento académico.</a:t>
            </a:r>
          </a:p>
          <a:p>
            <a:r>
              <a:rPr lang="es-ES_tradnl" dirty="0"/>
              <a:t>Se da más entre los varones.</a:t>
            </a:r>
          </a:p>
          <a:p>
            <a:r>
              <a:rPr lang="es-ES_tradnl" dirty="0"/>
              <a:t>Agresiones sociales y verbales más común en niñas.</a:t>
            </a:r>
          </a:p>
          <a:p>
            <a:r>
              <a:rPr lang="es-ES_tradnl" dirty="0"/>
              <a:t>Agresiones físicas más común en niños.</a:t>
            </a:r>
          </a:p>
          <a:p>
            <a:r>
              <a:rPr lang="es-ES_tradnl" dirty="0"/>
              <a:t>Niños llegan a adultos acostumbrados a acosar (molestar).</a:t>
            </a:r>
          </a:p>
          <a:p>
            <a:r>
              <a:rPr lang="es-ES_tradnl" dirty="0"/>
              <a:t>Comportamiento agresivo estable desde la infancia hasta la edad adulta. </a:t>
            </a:r>
          </a:p>
          <a:p>
            <a:endParaRPr lang="es-ES_tradnl" dirty="0"/>
          </a:p>
          <a:p>
            <a:endParaRPr lang="es-ES_tradnl" dirty="0"/>
          </a:p>
        </p:txBody>
      </p:sp>
      <p:pic>
        <p:nvPicPr>
          <p:cNvPr id="7" name="Imagen 6" descr="/Users/lauriscrg/Desktop/MATERIAL CONVIVENCIA ESCOLAR/Documentos Colegio/colegio10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9" t="10630" r="9740" b="8461"/>
          <a:stretch/>
        </p:blipFill>
        <p:spPr bwMode="auto">
          <a:xfrm>
            <a:off x="221784" y="145424"/>
            <a:ext cx="933119" cy="9368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07921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Tipos de Acoso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Directo: Peleas</a:t>
            </a:r>
          </a:p>
          <a:p>
            <a:r>
              <a:rPr lang="es-ES_tradnl" dirty="0" smtClean="0"/>
              <a:t>Indirecto: Aislamiento social, manipulación social, coacción, intimidación.</a:t>
            </a:r>
          </a:p>
          <a:p>
            <a:endParaRPr lang="es-ES_tradnl" dirty="0"/>
          </a:p>
        </p:txBody>
      </p:sp>
      <p:pic>
        <p:nvPicPr>
          <p:cNvPr id="1026" name="Picture 2" descr="esultado de imagen para bullying en adolescentes animado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B192CD"/>
              </a:clrFrom>
              <a:clrTo>
                <a:srgbClr val="B192C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91"/>
          <a:stretch/>
        </p:blipFill>
        <p:spPr bwMode="auto">
          <a:xfrm>
            <a:off x="8337177" y="3635633"/>
            <a:ext cx="2940423" cy="222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sultado de imagen para bullying en adolescentes animado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6" t="4731" r="4279" b="11357"/>
          <a:stretch/>
        </p:blipFill>
        <p:spPr bwMode="auto">
          <a:xfrm>
            <a:off x="4078942" y="3458356"/>
            <a:ext cx="3567952" cy="307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sultado de imagen para bullying en adolescentes animad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35633"/>
            <a:ext cx="2474259" cy="222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/Users/lauriscrg/Desktop/MATERIAL CONVIVENCIA ESCOLAR/Documentos Colegio/colegio10.pn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9" t="10630" r="9740" b="8461"/>
          <a:stretch/>
        </p:blipFill>
        <p:spPr bwMode="auto">
          <a:xfrm>
            <a:off x="221784" y="145424"/>
            <a:ext cx="933119" cy="9368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1536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Nuevos tipos de </a:t>
            </a:r>
            <a:r>
              <a:rPr lang="es-ES_tradnl" dirty="0" err="1" smtClean="0"/>
              <a:t>Bullying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/>
              <a:t>Ciberbullying</a:t>
            </a:r>
            <a:r>
              <a:rPr lang="es-ES_tradnl" dirty="0"/>
              <a:t>:</a:t>
            </a:r>
          </a:p>
          <a:p>
            <a:r>
              <a:rPr lang="es-ES_tradnl" dirty="0"/>
              <a:t>Mensajes ofensivos, grabaciones no consentidas, amenazas a través de chat, foros, blogs, confesiones por redes sociales.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129" y="3786794"/>
            <a:ext cx="3134556" cy="2789095"/>
          </a:xfrm>
          <a:prstGeom prst="rect">
            <a:avLst/>
          </a:prstGeom>
        </p:spPr>
      </p:pic>
      <p:pic>
        <p:nvPicPr>
          <p:cNvPr id="2050" name="Picture 2" descr="esultado de imagen para cyberbully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703" y="3849923"/>
            <a:ext cx="3173506" cy="238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sultado de imagen para cyberbully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25" y="3844529"/>
            <a:ext cx="3221344" cy="238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/Users/lauriscrg/Desktop/MATERIAL CONVIVENCIA ESCOLAR/Documentos Colegio/colegio10.pn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9" t="10630" r="9740" b="8461"/>
          <a:stretch/>
        </p:blipFill>
        <p:spPr bwMode="auto">
          <a:xfrm>
            <a:off x="221784" y="145424"/>
            <a:ext cx="933119" cy="9368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3804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Causas del </a:t>
            </a:r>
            <a:r>
              <a:rPr lang="es-CL" dirty="0"/>
              <a:t>B</a:t>
            </a:r>
            <a:r>
              <a:rPr lang="es-CL" dirty="0" smtClean="0"/>
              <a:t>ullying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31137" y="2345708"/>
            <a:ext cx="7729728" cy="1678272"/>
          </a:xfrm>
        </p:spPr>
        <p:txBody>
          <a:bodyPr>
            <a:normAutofit lnSpcReduction="10000"/>
          </a:bodyPr>
          <a:lstStyle/>
          <a:p>
            <a:r>
              <a:rPr lang="es-CL" dirty="0" smtClean="0"/>
              <a:t>Problemas familiares: Como ausencia de alguno de los padres o violencia en el hogar.</a:t>
            </a:r>
          </a:p>
          <a:p>
            <a:r>
              <a:rPr lang="es-CL" dirty="0" smtClean="0"/>
              <a:t>Problemas personales: Creencias del agresor de ser superior.</a:t>
            </a:r>
          </a:p>
          <a:p>
            <a:r>
              <a:rPr lang="es-CL" dirty="0" smtClean="0"/>
              <a:t>Problemas sociales: Aprender la violencia del entorno (Cuando uno ve violencia es más probable que actué con violencia).</a:t>
            </a:r>
          </a:p>
          <a:p>
            <a:endParaRPr lang="es-CL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614" y="4023980"/>
            <a:ext cx="2856772" cy="2478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613" y="4104568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133" y="4342693"/>
            <a:ext cx="28384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 descr="/Users/lauriscrg/Desktop/MATERIAL CONVIVENCIA ESCOLAR/Documentos Colegio/colegio10.pn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9" t="10630" r="9740" b="8461"/>
          <a:stretch/>
        </p:blipFill>
        <p:spPr bwMode="auto">
          <a:xfrm>
            <a:off x="221784" y="145424"/>
            <a:ext cx="933119" cy="9368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82370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38928" y="964692"/>
            <a:ext cx="6092952" cy="1188720"/>
          </a:xfrm>
        </p:spPr>
        <p:txBody>
          <a:bodyPr>
            <a:normAutofit/>
          </a:bodyPr>
          <a:lstStyle/>
          <a:p>
            <a:r>
              <a:rPr lang="es-CL" dirty="0"/>
              <a:t>Consecuencias del Bullying</a:t>
            </a:r>
          </a:p>
        </p:txBody>
      </p:sp>
      <p:pic>
        <p:nvPicPr>
          <p:cNvPr id="5122" name="Picture 2" descr="mágenes de Juez | Vectores, fotos de stock y PSD gratuito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1795" y="964692"/>
            <a:ext cx="2044304" cy="230344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amilia regañando a su hijo. dibujos animados madre, padre e hijo sobr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4255" y="3589868"/>
            <a:ext cx="3059382" cy="2294537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89646" y="2475145"/>
            <a:ext cx="6142233" cy="3409259"/>
          </a:xfrm>
        </p:spPr>
        <p:txBody>
          <a:bodyPr>
            <a:normAutofit/>
          </a:bodyPr>
          <a:lstStyle/>
          <a:p>
            <a:r>
              <a:rPr lang="es-CL" dirty="0"/>
              <a:t>Castigos por parte de sus padres o adulto responsable.</a:t>
            </a:r>
          </a:p>
          <a:p>
            <a:r>
              <a:rPr lang="es-CL" dirty="0"/>
              <a:t>Problemas con la justicia al seguir comportándose de esa forma a medida que crece</a:t>
            </a:r>
          </a:p>
          <a:p>
            <a:r>
              <a:rPr lang="es-CL" dirty="0"/>
              <a:t>Mal visto socialmente</a:t>
            </a:r>
          </a:p>
        </p:txBody>
      </p:sp>
      <p:pic>
        <p:nvPicPr>
          <p:cNvPr id="6" name="Imagen 5" descr="/Users/lauriscrg/Desktop/MATERIAL CONVIVENCIA ESCOLAR/Documentos Colegio/colegio10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9" t="10630" r="9740" b="8461"/>
          <a:stretch/>
        </p:blipFill>
        <p:spPr bwMode="auto">
          <a:xfrm>
            <a:off x="221784" y="145424"/>
            <a:ext cx="933119" cy="9368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57779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Consecuencias para la víctima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31136" y="2547732"/>
            <a:ext cx="8898984" cy="1824576"/>
          </a:xfrm>
        </p:spPr>
        <p:txBody>
          <a:bodyPr>
            <a:normAutofit fontScale="85000" lnSpcReduction="20000"/>
          </a:bodyPr>
          <a:lstStyle/>
          <a:p>
            <a:r>
              <a:rPr lang="es-CL" dirty="0" smtClean="0"/>
              <a:t>Llegar golpeado</a:t>
            </a:r>
          </a:p>
          <a:p>
            <a:r>
              <a:rPr lang="es-CL" dirty="0" smtClean="0"/>
              <a:t>Sentirse mal física y psicológicamente</a:t>
            </a:r>
          </a:p>
          <a:p>
            <a:r>
              <a:rPr lang="es-CL" dirty="0" smtClean="0"/>
              <a:t>Esconder sus sentimientos</a:t>
            </a:r>
          </a:p>
          <a:p>
            <a:r>
              <a:rPr lang="es-CL" dirty="0" smtClean="0"/>
              <a:t>No querer ir a clases</a:t>
            </a:r>
          </a:p>
          <a:p>
            <a:r>
              <a:rPr lang="es-CL" dirty="0" smtClean="0"/>
              <a:t>Manifestar agresividad a veces en oposición a la tristeza</a:t>
            </a:r>
          </a:p>
          <a:p>
            <a:r>
              <a:rPr lang="es-CL" dirty="0" smtClean="0"/>
              <a:t>Retraso cognitivos, social, conductual, etc.</a:t>
            </a:r>
          </a:p>
          <a:p>
            <a:endParaRPr lang="es-CL" dirty="0" smtClean="0"/>
          </a:p>
          <a:p>
            <a:endParaRPr lang="es-CL" dirty="0"/>
          </a:p>
        </p:txBody>
      </p:sp>
      <p:pic>
        <p:nvPicPr>
          <p:cNvPr id="3074" name="Picture 2" descr="ullying – David Nesher Blo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036" y="3094990"/>
            <a:ext cx="5159188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/Users/lauriscrg/Desktop/MATERIAL CONVIVENCIA ESCOLAR/Documentos Colegio/colegio10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9" t="10630" r="9740" b="8461"/>
          <a:stretch/>
        </p:blipFill>
        <p:spPr bwMode="auto">
          <a:xfrm>
            <a:off x="221784" y="145424"/>
            <a:ext cx="933119" cy="9368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37102656"/>
      </p:ext>
    </p:extLst>
  </p:cSld>
  <p:clrMapOvr>
    <a:masterClrMapping/>
  </p:clrMapOvr>
</p:sld>
</file>

<file path=ppt/theme/theme1.xml><?xml version="1.0" encoding="utf-8"?>
<a:theme xmlns:a="http://schemas.openxmlformats.org/drawingml/2006/main" name="Paquete">
  <a:themeElements>
    <a:clrScheme name="Paque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quet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que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159</TotalTime>
  <Words>417</Words>
  <Application>Microsoft Office PowerPoint</Application>
  <PresentationFormat>Personalizado</PresentationFormat>
  <Paragraphs>55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Paquete</vt:lpstr>
      <vt:lpstr>Bullying: el acoso escolar</vt:lpstr>
      <vt:lpstr>¿Qué es el bullying?</vt:lpstr>
      <vt:lpstr>Violencia Escolar</vt:lpstr>
      <vt:lpstr>Características del Bullying</vt:lpstr>
      <vt:lpstr>Tipos de Acoso</vt:lpstr>
      <vt:lpstr>Nuevos tipos de Bullying</vt:lpstr>
      <vt:lpstr>Causas del Bullying</vt:lpstr>
      <vt:lpstr>Consecuencias del Bullying</vt:lpstr>
      <vt:lpstr>Consecuencias para la víctima</vt:lpstr>
      <vt:lpstr>¿Cómo reaccionar si alguien sufre de bullying?</vt:lpstr>
      <vt:lpstr>preguntas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¿Qué son las habilidades sociales?</dc:title>
  <dc:creator>Marcelo Patricio Villalobos Alarcón</dc:creator>
  <cp:lastModifiedBy>INSPECTORIA</cp:lastModifiedBy>
  <cp:revision>18</cp:revision>
  <dcterms:created xsi:type="dcterms:W3CDTF">2019-11-05T14:08:08Z</dcterms:created>
  <dcterms:modified xsi:type="dcterms:W3CDTF">2020-08-28T13:39:21Z</dcterms:modified>
</cp:coreProperties>
</file>