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4039" r:id="rId1"/>
  </p:sldMasterIdLst>
  <p:sldIdLst>
    <p:sldId id="256" r:id="rId2"/>
    <p:sldId id="257" r:id="rId3"/>
    <p:sldId id="258" r:id="rId4"/>
    <p:sldId id="262" r:id="rId5"/>
    <p:sldId id="259" r:id="rId6"/>
    <p:sldId id="260" r:id="rId7"/>
    <p:sldId id="264" r:id="rId8"/>
    <p:sldId id="261" r:id="rId9"/>
    <p:sldId id="263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30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432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06611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098896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10326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807616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54064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25137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65595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9257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73812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06498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3/26/2021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6325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3/26/2021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91662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3/26/2021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51613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34556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8418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3/26/2021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95875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40" r:id="rId1"/>
    <p:sldLayoutId id="2147484041" r:id="rId2"/>
    <p:sldLayoutId id="2147484042" r:id="rId3"/>
    <p:sldLayoutId id="2147484043" r:id="rId4"/>
    <p:sldLayoutId id="2147484044" r:id="rId5"/>
    <p:sldLayoutId id="2147484045" r:id="rId6"/>
    <p:sldLayoutId id="2147484046" r:id="rId7"/>
    <p:sldLayoutId id="2147484047" r:id="rId8"/>
    <p:sldLayoutId id="2147484048" r:id="rId9"/>
    <p:sldLayoutId id="2147484049" r:id="rId10"/>
    <p:sldLayoutId id="2147484050" r:id="rId11"/>
    <p:sldLayoutId id="2147484051" r:id="rId12"/>
    <p:sldLayoutId id="2147484052" r:id="rId13"/>
    <p:sldLayoutId id="2147484053" r:id="rId14"/>
    <p:sldLayoutId id="2147484054" r:id="rId15"/>
    <p:sldLayoutId id="214748405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http://www.cormun.cl/userfiles/image/educacion/insignias/insignia_f31.gif" TargetMode="Externa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http://www.cormun.cl/userfiles/image/educacion/insignias/insignia_f31.gif" TargetMode="Externa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http://www.cormun.cl/userfiles/image/educacion/insignias/insignia_f31.gif" TargetMode="Externa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http://www.cormun.cl/userfiles/image/educacion/insignias/insignia_f31.gif" TargetMode="Externa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http://www.cormun.cl/userfiles/image/educacion/insignias/insignia_f31.gif" TargetMode="Externa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http://www.cormun.cl/userfiles/image/educacion/insignias/insignia_f31.gif" TargetMode="Externa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http://www.cormun.cl/userfiles/image/educacion/insignias/insignia_f31.gif" TargetMode="Externa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http://www.cormun.cl/userfiles/image/educacion/insignias/insignia_f31.gif" TargetMode="Externa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637691" y="1770184"/>
            <a:ext cx="8311663" cy="2696308"/>
          </a:xfrm>
        </p:spPr>
        <p:txBody>
          <a:bodyPr>
            <a:noAutofit/>
          </a:bodyPr>
          <a:lstStyle/>
          <a:p>
            <a:pPr algn="ctr"/>
            <a:r>
              <a:rPr lang="es-CL" sz="4000" dirty="0"/>
              <a:t>ANEXOS AL MANUAL DE CONVIVENCIA ESCOLAR 2021 DE LAS CLASES VIRTUALES (ON - LINE) </a:t>
            </a:r>
            <a:endParaRPr lang="es-CL" sz="3200" dirty="0"/>
          </a:p>
        </p:txBody>
      </p:sp>
      <p:pic>
        <p:nvPicPr>
          <p:cNvPr id="4" name="3 Imagen" descr="http://www.cormun.cl/userfiles/image/educacion/insignias/insignia_f31.gif"/>
          <p:cNvPicPr/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76805" y="237392"/>
            <a:ext cx="1062037" cy="11811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612715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   PROTOCOLO CLASES VIRTUALES</a:t>
            </a:r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414953" y="2133600"/>
            <a:ext cx="8194431" cy="3777622"/>
          </a:xfrm>
        </p:spPr>
        <p:txBody>
          <a:bodyPr>
            <a:normAutofit/>
          </a:bodyPr>
          <a:lstStyle/>
          <a:p>
            <a:pPr algn="just"/>
            <a:r>
              <a:rPr lang="en-US" sz="2400" dirty="0">
                <a:latin typeface="+mn-lt"/>
                <a:cs typeface="Arial" panose="020B0604020202020204" pitchFamily="34" charset="0"/>
              </a:rPr>
              <a:t>El presente protocolo tiene por objetivo informar a la comunidad educativa las normas de comportamiento y empleo de las plataformas virtuales, para lograr una adecuada y eficiente práctica en el uso de espacio virtuales, que serán las herramientas a utilizar por el resto del período excepcional que estamos viviendo como sociedad por pandemia por covid-19</a:t>
            </a:r>
            <a:r>
              <a:rPr lang="en-US" sz="2400" dirty="0">
                <a:latin typeface="+mn-lt"/>
              </a:rPr>
              <a:t>.</a:t>
            </a:r>
            <a:endParaRPr lang="es-CL" sz="2400" dirty="0">
              <a:latin typeface="+mn-lt"/>
            </a:endParaRPr>
          </a:p>
          <a:p>
            <a:pPr marL="0" indent="0">
              <a:buNone/>
            </a:pPr>
            <a:endParaRPr lang="es-CL" sz="2400" dirty="0">
              <a:latin typeface="+mn-lt"/>
            </a:endParaRPr>
          </a:p>
        </p:txBody>
      </p:sp>
      <p:pic>
        <p:nvPicPr>
          <p:cNvPr id="4" name="3 Imagen" descr="http://www.cormun.cl/userfiles/image/educacion/insignias/insignia_f31.gif"/>
          <p:cNvPicPr/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68147" y="83455"/>
            <a:ext cx="1062037" cy="11811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475446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20686" y="452718"/>
            <a:ext cx="7830148" cy="1400530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/>
              <a:t>PARA UNA CLASE VIRTUAL</a:t>
            </a:r>
            <a:endParaRPr lang="es-CL" sz="32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220685" y="1209068"/>
            <a:ext cx="9325017" cy="5086224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2400" b="1" u="sng" dirty="0">
                <a:cs typeface="Arial" panose="020B0604020202020204" pitchFamily="34" charset="0"/>
              </a:rPr>
              <a:t>Antes:</a:t>
            </a:r>
            <a:endParaRPr lang="es-CL" sz="2400" b="1" u="sng" dirty="0">
              <a:cs typeface="Arial" panose="020B0604020202020204" pitchFamily="34" charset="0"/>
            </a:endParaRPr>
          </a:p>
          <a:p>
            <a:pPr algn="just"/>
            <a:r>
              <a:rPr lang="en-US" sz="2400" dirty="0">
                <a:cs typeface="Arial" panose="020B0604020202020204" pitchFamily="34" charset="0"/>
              </a:rPr>
              <a:t>1.- Tener el horario correspondiente a cada asignatura.</a:t>
            </a:r>
          </a:p>
          <a:p>
            <a:pPr algn="just"/>
            <a:r>
              <a:rPr lang="en-US" sz="2400" dirty="0">
                <a:cs typeface="Arial" panose="020B0604020202020204" pitchFamily="34" charset="0"/>
              </a:rPr>
              <a:t>2.- Cerciorarse que el dispositivo que utilizarás tenga suficiente carga para evitar una desconexión inesperada (y no se pierdan las clases).</a:t>
            </a:r>
            <a:endParaRPr lang="es-CL" sz="2400" dirty="0">
              <a:cs typeface="Arial" panose="020B0604020202020204" pitchFamily="34" charset="0"/>
            </a:endParaRPr>
          </a:p>
          <a:p>
            <a:pPr algn="just"/>
            <a:r>
              <a:rPr lang="en-US" sz="2400" dirty="0">
                <a:cs typeface="Arial" panose="020B0604020202020204" pitchFamily="34" charset="0"/>
              </a:rPr>
              <a:t>3.- Tener activada la cuenta institucional de cada alumno, al unirse con otro correo el docente no podrá autorizar su ingreso.</a:t>
            </a:r>
            <a:endParaRPr lang="es-CL" sz="2400" dirty="0">
              <a:cs typeface="Arial" panose="020B0604020202020204" pitchFamily="34" charset="0"/>
            </a:endParaRPr>
          </a:p>
          <a:p>
            <a:pPr algn="just"/>
            <a:r>
              <a:rPr lang="en-US" sz="2400" dirty="0">
                <a:cs typeface="Arial" panose="020B0604020202020204" pitchFamily="34" charset="0"/>
              </a:rPr>
              <a:t>4.- Sólo ingresa a las clases que has sido invitado directamente por un profesor.</a:t>
            </a:r>
            <a:endParaRPr lang="es-CL" sz="2400" dirty="0">
              <a:cs typeface="Arial" panose="020B0604020202020204" pitchFamily="34" charset="0"/>
            </a:endParaRPr>
          </a:p>
          <a:p>
            <a:pPr algn="just"/>
            <a:r>
              <a:rPr lang="en-US" sz="2400" dirty="0">
                <a:cs typeface="Arial" panose="020B0604020202020204" pitchFamily="34" charset="0"/>
              </a:rPr>
              <a:t>5. -Ser puntual con el ingreso a cada clase, de diferente asignatura, para un </a:t>
            </a:r>
            <a:r>
              <a:rPr lang="es-CL" sz="2400" dirty="0">
                <a:cs typeface="Arial" panose="020B0604020202020204" pitchFamily="34" charset="0"/>
              </a:rPr>
              <a:t>mejor</a:t>
            </a:r>
            <a:r>
              <a:rPr lang="en-US" sz="2400" dirty="0">
                <a:cs typeface="Arial" panose="020B0604020202020204" pitchFamily="34" charset="0"/>
              </a:rPr>
              <a:t> desarrollo de </a:t>
            </a:r>
            <a:r>
              <a:rPr lang="en-US" sz="2400" dirty="0" err="1">
                <a:cs typeface="Arial" panose="020B0604020202020204" pitchFamily="34" charset="0"/>
              </a:rPr>
              <a:t>éstas</a:t>
            </a:r>
            <a:r>
              <a:rPr lang="en-US" sz="2400" dirty="0">
                <a:cs typeface="Arial" panose="020B0604020202020204" pitchFamily="34" charset="0"/>
              </a:rPr>
              <a:t>.</a:t>
            </a:r>
            <a:endParaRPr lang="es-CL" sz="2400" dirty="0">
              <a:cs typeface="Arial" panose="020B0604020202020204" pitchFamily="34" charset="0"/>
            </a:endParaRPr>
          </a:p>
        </p:txBody>
      </p:sp>
      <p:pic>
        <p:nvPicPr>
          <p:cNvPr id="4" name="3 Imagen" descr="http://www.cormun.cl/userfiles/image/educacion/insignias/insignia_f31.gif"/>
          <p:cNvPicPr/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29142" y="27968"/>
            <a:ext cx="1062037" cy="11811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377728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379784" y="1289537"/>
            <a:ext cx="8968153" cy="5205047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sz="2400" dirty="0">
                <a:cs typeface="Arial" panose="020B0604020202020204" pitchFamily="34" charset="0"/>
              </a:rPr>
              <a:t>6.- Es importante que busques un lugar tranquilo, acogedor, en tú hogar, para estar en las clases y </a:t>
            </a:r>
            <a:r>
              <a:rPr lang="en-US" sz="2400" dirty="0" err="1">
                <a:cs typeface="Arial" panose="020B0604020202020204" pitchFamily="34" charset="0"/>
              </a:rPr>
              <a:t>así</a:t>
            </a:r>
            <a:r>
              <a:rPr lang="en-US" sz="2400" dirty="0">
                <a:cs typeface="Arial" panose="020B0604020202020204" pitchFamily="34" charset="0"/>
              </a:rPr>
              <a:t> evitár distraerte.</a:t>
            </a:r>
          </a:p>
          <a:p>
            <a:pPr algn="just"/>
            <a:r>
              <a:rPr lang="en-US" sz="2400" dirty="0">
                <a:cs typeface="Arial" panose="020B0604020202020204" pitchFamily="34" charset="0"/>
              </a:rPr>
              <a:t>7.-En lo posible presentarse a las clases con audífonos, esto evita que el sonido se acople durante la clase en desarrollo, ( alumno debe regular el volumen del computador, para no escuchar muy fuerte).</a:t>
            </a:r>
            <a:endParaRPr lang="es-CL" sz="2400" dirty="0">
              <a:cs typeface="Arial" panose="020B0604020202020204" pitchFamily="34" charset="0"/>
            </a:endParaRPr>
          </a:p>
          <a:p>
            <a:pPr algn="just"/>
            <a:r>
              <a:rPr lang="en-US" sz="2400" dirty="0">
                <a:cs typeface="Arial" panose="020B0604020202020204" pitchFamily="34" charset="0"/>
              </a:rPr>
              <a:t>8.- Recuerda que las clase on-line es de carácter formal y obligatorio, por lo que debes tener una actitud acorde a lo solicitado, esto también aplica a las personas que están alrededor del estudiante durante la clase, por ejemplo debes evitar conectarte a la clase desde tu cama, comer durante la misma, ver </a:t>
            </a:r>
            <a:r>
              <a:rPr lang="en-US" sz="2400" dirty="0" err="1">
                <a:cs typeface="Arial" panose="020B0604020202020204" pitchFamily="34" charset="0"/>
              </a:rPr>
              <a:t>tv</a:t>
            </a:r>
            <a:r>
              <a:rPr lang="en-US" sz="2400" dirty="0">
                <a:cs typeface="Arial" panose="020B0604020202020204" pitchFamily="34" charset="0"/>
              </a:rPr>
              <a:t>, entre otras actitudes inapropiadas.</a:t>
            </a:r>
            <a:endParaRPr lang="es-CL" sz="2400" dirty="0">
              <a:cs typeface="Arial" panose="020B0604020202020204" pitchFamily="34" charset="0"/>
            </a:endParaRPr>
          </a:p>
          <a:p>
            <a:pPr algn="just"/>
            <a:endParaRPr lang="es-CL" sz="2400" dirty="0">
              <a:cs typeface="Arial" panose="020B0604020202020204" pitchFamily="34" charset="0"/>
            </a:endParaRPr>
          </a:p>
          <a:p>
            <a:pPr algn="just"/>
            <a:endParaRPr lang="es-CL" sz="2400" dirty="0"/>
          </a:p>
          <a:p>
            <a:endParaRPr lang="es-CL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34771" y="106810"/>
            <a:ext cx="1060796" cy="11827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2945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754923" y="590550"/>
            <a:ext cx="8632457" cy="583809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2400" b="1" dirty="0"/>
              <a:t>    DURANTE LA CLASE:</a:t>
            </a:r>
          </a:p>
          <a:p>
            <a:pPr algn="just"/>
            <a:r>
              <a:rPr lang="en-US" sz="2400" dirty="0"/>
              <a:t>9.- Debe ingresar y mantener el micrófono apagado.</a:t>
            </a:r>
          </a:p>
          <a:p>
            <a:pPr algn="just"/>
            <a:r>
              <a:rPr lang="en-US" sz="2400" dirty="0"/>
              <a:t>10.-Para solicitar la palabra o plantear dudas puedes: levanter la mano o hacerlo a través del chat de la aplicación y es el docente quien debe autorizar para que actives el micrófono, luego de utilizada la palabra debes volver a silenciarlo.</a:t>
            </a:r>
          </a:p>
          <a:p>
            <a:pPr algn="just"/>
            <a:r>
              <a:rPr lang="en-US" sz="2400" dirty="0"/>
              <a:t>11.-Si algún alumno interfiere en el normal funcionamiento de la clase, la docente tiene la facultad de desactivar el audio del alumno y/o alumna, quién además deberá derivar al alumno, al area de convivencia escolar, 		quién llamara al apoderado, para llegar a un acuerdo y mejorar el clima de aula en la clase.</a:t>
            </a:r>
          </a:p>
        </p:txBody>
      </p:sp>
      <p:pic>
        <p:nvPicPr>
          <p:cNvPr id="4" name="3 Imagen" descr="http://www.cormun.cl/userfiles/image/educacion/insignias/insignia_f31.gif"/>
          <p:cNvPicPr/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56361" y="93785"/>
            <a:ext cx="1062037" cy="11811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141000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332892" y="996462"/>
            <a:ext cx="9073662" cy="5287106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20000"/>
              </a:lnSpc>
            </a:pPr>
            <a:r>
              <a:rPr lang="en-US" sz="2400" dirty="0"/>
              <a:t>12.-El chat es sólo para el uso académico, no para realizar bromas o conversar con tus compañeros.</a:t>
            </a:r>
          </a:p>
          <a:p>
            <a:pPr algn="just"/>
            <a:r>
              <a:rPr lang="en-US" sz="2400" dirty="0">
                <a:latin typeface="+mn-lt"/>
                <a:cs typeface="Arial" panose="020B0604020202020204" pitchFamily="34" charset="0"/>
              </a:rPr>
              <a:t>13.-Ten presente que todas las clases siempre serán grabadas por el docente , esto es en caso de que algun alumno se ausente y el apoderado le puede </a:t>
            </a:r>
            <a:r>
              <a:rPr lang="en-US" sz="2400" dirty="0" err="1">
                <a:latin typeface="+mn-lt"/>
                <a:cs typeface="Arial" panose="020B0604020202020204" pitchFamily="34" charset="0"/>
              </a:rPr>
              <a:t>solicitar</a:t>
            </a:r>
            <a:r>
              <a:rPr lang="en-US" sz="2400" dirty="0">
                <a:latin typeface="+mn-lt"/>
                <a:cs typeface="Arial" panose="020B0604020202020204" pitchFamily="34" charset="0"/>
              </a:rPr>
              <a:t> la clase del día al profesor jefe.</a:t>
            </a:r>
            <a:endParaRPr lang="es-CL" sz="2400" dirty="0">
              <a:latin typeface="+mn-lt"/>
              <a:cs typeface="Arial" panose="020B0604020202020204" pitchFamily="34" charset="0"/>
            </a:endParaRPr>
          </a:p>
          <a:p>
            <a:pPr algn="just"/>
            <a:r>
              <a:rPr lang="en-US" sz="2400" dirty="0">
                <a:latin typeface="+mn-lt"/>
                <a:cs typeface="Arial" panose="020B0604020202020204" pitchFamily="34" charset="0"/>
              </a:rPr>
              <a:t>14.-El profesor tiene la atribución para sacar al (los)alumno(s) que no se esté comportando de acuerdo con las normas mínimas de convivencia, respeto y/o bien común o no cumple con las normas de los protocolos on-line.</a:t>
            </a:r>
            <a:endParaRPr lang="es-CL" sz="2400" dirty="0">
              <a:latin typeface="+mn-lt"/>
              <a:cs typeface="Arial" panose="020B0604020202020204" pitchFamily="34" charset="0"/>
            </a:endParaRPr>
          </a:p>
          <a:p>
            <a:pPr algn="just"/>
            <a:r>
              <a:rPr lang="en-US" sz="2400" dirty="0">
                <a:latin typeface="+mn-lt"/>
                <a:cs typeface="Arial" panose="020B0604020202020204" pitchFamily="34" charset="0"/>
              </a:rPr>
              <a:t>15. - Cuando el profesor termine la clases on-line, debes desconectarte de la misma, es el professor quien, será el ultimo en retirarse de la clase on-line.</a:t>
            </a:r>
          </a:p>
          <a:p>
            <a:pPr marL="0" indent="0" algn="just">
              <a:buNone/>
            </a:pPr>
            <a:endParaRPr lang="es-CL" sz="2400" dirty="0">
              <a:latin typeface="+mn-lt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es-CL" sz="2400" dirty="0">
              <a:latin typeface="+mn-lt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es-CL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3 Imagen" descr="http://www.cormun.cl/userfiles/image/educacion/insignias/insignia_f31.gif"/>
          <p:cNvPicPr/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65878" y="0"/>
            <a:ext cx="926122" cy="107559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08995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262554" y="1148862"/>
            <a:ext cx="9242058" cy="4762360"/>
          </a:xfrm>
        </p:spPr>
        <p:txBody>
          <a:bodyPr/>
          <a:lstStyle/>
          <a:p>
            <a:pPr algn="just"/>
            <a:r>
              <a:rPr lang="en-US" sz="2400" dirty="0"/>
              <a:t>16.- Durante la clases, se puede habilitar la opción de compartir pantalla, la cual es de uso exclusivo del profesor(a), está prohibido que cualquier estudiante, comparta su pantalla durante la clase, a menos que el profesor(a) lo autorice.</a:t>
            </a:r>
          </a:p>
          <a:p>
            <a:pPr algn="just"/>
            <a:r>
              <a:rPr lang="en-US" sz="2400" dirty="0"/>
              <a:t>17.-Esta prohibido que el apoderado o adulto responsable del cuidado del menor,  intervenga en las clases on-line, cualquier, duda o aclarasion de material o de la clases, debe ser el alumno, quién pregunte al docente en el momento apropiado y en relacion a la clase.</a:t>
            </a:r>
            <a:endParaRPr lang="es-CL" sz="2400" dirty="0"/>
          </a:p>
          <a:p>
            <a:endParaRPr lang="es-CL" dirty="0"/>
          </a:p>
        </p:txBody>
      </p:sp>
      <p:pic>
        <p:nvPicPr>
          <p:cNvPr id="4" name="3 Imagen" descr="http://www.cormun.cl/userfiles/image/educacion/insignias/insignia_f31.gif"/>
          <p:cNvPicPr/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41551" y="73270"/>
            <a:ext cx="926122" cy="107559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969962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141412" y="1286607"/>
            <a:ext cx="10171022" cy="528400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CL" sz="2600" b="1" dirty="0">
                <a:latin typeface="+mn-lt"/>
                <a:cs typeface="Arial" panose="020B0604020202020204" pitchFamily="34" charset="0"/>
              </a:rPr>
              <a:t>DESPUES:</a:t>
            </a:r>
          </a:p>
          <a:p>
            <a:pPr algn="just"/>
            <a:r>
              <a:rPr lang="en-US" sz="2600" dirty="0">
                <a:latin typeface="+mn-lt"/>
                <a:cs typeface="Arial" panose="020B0604020202020204" pitchFamily="34" charset="0"/>
              </a:rPr>
              <a:t>18.-Todo producto académico generado durante este periodo será de uso exclusivo de la comunidad del Colegio Isabel Riquelme y con fines netamente educacionales, por lo que no se permite compartir ni reproducer parcial o totalmente en otros contextos, al menos que </a:t>
            </a:r>
            <a:r>
              <a:rPr lang="en-US" sz="2600" dirty="0" err="1">
                <a:cs typeface="Arial" panose="020B0604020202020204" pitchFamily="34" charset="0"/>
              </a:rPr>
              <a:t>D</a:t>
            </a:r>
            <a:r>
              <a:rPr lang="en-US" sz="2600" dirty="0" err="1">
                <a:latin typeface="+mn-lt"/>
                <a:cs typeface="Arial" panose="020B0604020202020204" pitchFamily="34" charset="0"/>
              </a:rPr>
              <a:t>irectora</a:t>
            </a:r>
            <a:r>
              <a:rPr lang="en-US" sz="2600" dirty="0">
                <a:cs typeface="Arial" panose="020B0604020202020204" pitchFamily="34" charset="0"/>
              </a:rPr>
              <a:t>, lo autorice.</a:t>
            </a:r>
            <a:endParaRPr lang="en-US" sz="2600" dirty="0">
              <a:latin typeface="+mn-lt"/>
              <a:cs typeface="Arial" panose="020B0604020202020204" pitchFamily="34" charset="0"/>
            </a:endParaRPr>
          </a:p>
          <a:p>
            <a:pPr algn="just"/>
            <a:r>
              <a:rPr lang="en-US" sz="2600" dirty="0">
                <a:cs typeface="Arial" panose="020B0604020202020204" pitchFamily="34" charset="0"/>
              </a:rPr>
              <a:t>20.-El apoderado no puede interrumpir en las clases virtuales, cualquier duda o consulta debe realizarlo en horario de atención de apoderados.</a:t>
            </a:r>
            <a:endParaRPr lang="en-US" sz="2600" dirty="0">
              <a:latin typeface="+mn-lt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en-US" sz="2600" dirty="0">
              <a:latin typeface="+mn-lt"/>
              <a:cs typeface="Arial" panose="020B0604020202020204" pitchFamily="34" charset="0"/>
            </a:endParaRPr>
          </a:p>
        </p:txBody>
      </p:sp>
      <p:pic>
        <p:nvPicPr>
          <p:cNvPr id="4" name="3 Imagen" descr="http://www.cormun.cl/userfiles/image/educacion/insignias/insignia_f31.gif"/>
          <p:cNvPicPr/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11498" y="105508"/>
            <a:ext cx="1062037" cy="11811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361000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028092" y="905774"/>
            <a:ext cx="9390185" cy="5495026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lnSpc>
                <a:spcPct val="120000"/>
              </a:lnSpc>
              <a:buNone/>
            </a:pPr>
            <a:r>
              <a:rPr lang="en-US" sz="9600" b="1" dirty="0">
                <a:cs typeface="Arial" panose="020B0604020202020204" pitchFamily="34" charset="0"/>
              </a:rPr>
              <a:t>OBSERVACIONES GENERALES:</a:t>
            </a:r>
          </a:p>
          <a:p>
            <a:pPr algn="just">
              <a:lnSpc>
                <a:spcPct val="120000"/>
              </a:lnSpc>
            </a:pPr>
            <a:r>
              <a:rPr lang="en-US" sz="9600" dirty="0">
                <a:cs typeface="Arial" panose="020B0604020202020204" pitchFamily="34" charset="0"/>
              </a:rPr>
              <a:t>Cualquier actitud inapropiada en las redes sociales o espacios virtuales será sancionada de  acuerdo nuestro manual de convivencia en el apartado “Uso Ético de Internet en Espacios Escolares” y a la legislacion nacional vigente.</a:t>
            </a:r>
            <a:endParaRPr lang="es-CL" sz="9600" dirty="0">
              <a:cs typeface="Arial" panose="020B0604020202020204" pitchFamily="34" charset="0"/>
            </a:endParaRPr>
          </a:p>
          <a:p>
            <a:pPr algn="just">
              <a:lnSpc>
                <a:spcPct val="120000"/>
              </a:lnSpc>
            </a:pPr>
            <a:r>
              <a:rPr lang="en-US" sz="9600" dirty="0">
                <a:cs typeface="Arial" panose="020B0604020202020204" pitchFamily="34" charset="0"/>
              </a:rPr>
              <a:t>Frente a cualquier comportamiento inadecuado el docente de la asignatura informará , a encargada de convivencia escolar, para que realice la intervención con la familia, quién se comunicará con el apoderado para notificarlo de la situación.</a:t>
            </a:r>
            <a:endParaRPr lang="es-CL" sz="9600" dirty="0">
              <a:cs typeface="Arial" panose="020B0604020202020204" pitchFamily="34" charset="0"/>
            </a:endParaRPr>
          </a:p>
          <a:p>
            <a:pPr algn="just">
              <a:lnSpc>
                <a:spcPct val="120000"/>
              </a:lnSpc>
            </a:pPr>
            <a:r>
              <a:rPr lang="en-US" sz="9600" dirty="0">
                <a:cs typeface="Arial" panose="020B0604020202020204" pitchFamily="34" charset="0"/>
              </a:rPr>
              <a:t> Toda situación que no esté contemplada en el presente protocolo, será resuelto por el equipo de Convivencia escolar.</a:t>
            </a:r>
            <a:endParaRPr lang="es-CL" sz="9600" dirty="0">
              <a:cs typeface="Arial" panose="020B0604020202020204" pitchFamily="34" charset="0"/>
            </a:endParaRPr>
          </a:p>
          <a:p>
            <a:pPr marL="0" indent="0" algn="just">
              <a:lnSpc>
                <a:spcPct val="120000"/>
              </a:lnSpc>
              <a:buNone/>
            </a:pPr>
            <a:r>
              <a:rPr lang="en-US" sz="9600" dirty="0">
                <a:cs typeface="Arial" panose="020B0604020202020204" pitchFamily="34" charset="0"/>
              </a:rPr>
              <a:t> </a:t>
            </a:r>
            <a:endParaRPr lang="es-CL" sz="9600" dirty="0"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sz="7400" dirty="0"/>
              <a:t> </a:t>
            </a:r>
            <a:endParaRPr lang="es-CL" sz="7400" dirty="0"/>
          </a:p>
          <a:p>
            <a:pPr marL="0" indent="0">
              <a:lnSpc>
                <a:spcPct val="120000"/>
              </a:lnSpc>
              <a:buNone/>
            </a:pPr>
            <a:endParaRPr lang="es-CL" sz="7400" dirty="0"/>
          </a:p>
          <a:p>
            <a:endParaRPr lang="es-CL" dirty="0"/>
          </a:p>
        </p:txBody>
      </p:sp>
      <p:pic>
        <p:nvPicPr>
          <p:cNvPr id="4" name="3 Imagen" descr="http://www.cormun.cl/userfiles/image/educacion/insignias/insignia_f31.gif"/>
          <p:cNvPicPr/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05283" y="0"/>
            <a:ext cx="1062037" cy="11811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95618419"/>
      </p:ext>
    </p:extLst>
  </p:cSld>
  <p:clrMapOvr>
    <a:masterClrMapping/>
  </p:clrMapOvr>
</p:sld>
</file>

<file path=ppt/theme/theme1.xml><?xml version="1.0" encoding="utf-8"?>
<a:theme xmlns:a="http://schemas.openxmlformats.org/drawingml/2006/main" name="Espiral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309</TotalTime>
  <Words>861</Words>
  <Application>Microsoft Office PowerPoint</Application>
  <PresentationFormat>Panorámica</PresentationFormat>
  <Paragraphs>34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3" baseType="lpstr">
      <vt:lpstr>Arial</vt:lpstr>
      <vt:lpstr>Century Gothic</vt:lpstr>
      <vt:lpstr>Wingdings 3</vt:lpstr>
      <vt:lpstr>Espiral</vt:lpstr>
      <vt:lpstr>ANEXOS AL MANUAL DE CONVIVENCIA ESCOLAR 2021 DE LAS CLASES VIRTUALES (ON - LINE) </vt:lpstr>
      <vt:lpstr>   PROTOCOLO CLASES VIRTUALES</vt:lpstr>
      <vt:lpstr>PARA UNA CLASE VIRTUAL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ANEXOS AL MANULA DE CONVIVENCIA DE LAS CLASES VIRTUALES (ON LINE)</dc:title>
  <dc:creator>Marcelo Patricio Villalobos Alarcón</dc:creator>
  <cp:lastModifiedBy>Alumno</cp:lastModifiedBy>
  <cp:revision>33</cp:revision>
  <dcterms:created xsi:type="dcterms:W3CDTF">2020-07-13T21:36:03Z</dcterms:created>
  <dcterms:modified xsi:type="dcterms:W3CDTF">2021-03-26T15:58:34Z</dcterms:modified>
</cp:coreProperties>
</file>