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3" r:id="rId2"/>
    <p:sldId id="256" r:id="rId3"/>
    <p:sldId id="261" r:id="rId4"/>
    <p:sldId id="257" r:id="rId5"/>
    <p:sldId id="263" r:id="rId6"/>
    <p:sldId id="258" r:id="rId7"/>
    <p:sldId id="268" r:id="rId8"/>
    <p:sldId id="259" r:id="rId9"/>
    <p:sldId id="270" r:id="rId10"/>
    <p:sldId id="260" r:id="rId11"/>
    <p:sldId id="269" r:id="rId12"/>
    <p:sldId id="262" r:id="rId13"/>
    <p:sldId id="271" r:id="rId14"/>
    <p:sldId id="272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24" autoAdjust="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27A9A7-D45D-4E27-8A83-1628B0C0262C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C86B9B-9EE7-4BDA-8771-D00D806030D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A9A7-D45D-4E27-8A83-1628B0C0262C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6B9B-9EE7-4BDA-8771-D00D806030D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A9A7-D45D-4E27-8A83-1628B0C0262C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6B9B-9EE7-4BDA-8771-D00D806030D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A9A7-D45D-4E27-8A83-1628B0C0262C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6B9B-9EE7-4BDA-8771-D00D806030D2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A9A7-D45D-4E27-8A83-1628B0C0262C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6B9B-9EE7-4BDA-8771-D00D806030D2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A9A7-D45D-4E27-8A83-1628B0C0262C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6B9B-9EE7-4BDA-8771-D00D806030D2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A9A7-D45D-4E27-8A83-1628B0C0262C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6B9B-9EE7-4BDA-8771-D00D806030D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A9A7-D45D-4E27-8A83-1628B0C0262C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6B9B-9EE7-4BDA-8771-D00D806030D2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A9A7-D45D-4E27-8A83-1628B0C0262C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6B9B-9EE7-4BDA-8771-D00D806030D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427A9A7-D45D-4E27-8A83-1628B0C0262C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6B9B-9EE7-4BDA-8771-D00D806030D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27A9A7-D45D-4E27-8A83-1628B0C0262C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C86B9B-9EE7-4BDA-8771-D00D806030D2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427A9A7-D45D-4E27-8A83-1628B0C0262C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3C86B9B-9EE7-4BDA-8771-D00D806030D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43108" y="500042"/>
            <a:ext cx="3076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 Colegio Isabel Riquelme    </a:t>
            </a:r>
          </a:p>
          <a:p>
            <a:r>
              <a:rPr lang="es-CL" dirty="0"/>
              <a:t>     U.T.P.  </a:t>
            </a: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428604"/>
            <a:ext cx="785818" cy="857256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00298" y="2786058"/>
            <a:ext cx="628654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GUÍA DIGITAL N°2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ASIGNATURA: Ciencias</a:t>
            </a:r>
            <a:r>
              <a:rPr kumimoji="0" lang="es-CL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Naturales</a:t>
            </a: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CURSO:   1° AÑO</a:t>
            </a: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DOCENTE: Maribel Medina Rebolledo</a:t>
            </a: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SEMANA: 06 al 10 de Abril</a:t>
            </a: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>
                <a:latin typeface="Times New Roman" pitchFamily="18" charset="0"/>
                <a:cs typeface="Times New Roman" pitchFamily="18" charset="0"/>
              </a:rPr>
              <a:t>El sentido del olfato es el sentido encargado de </a:t>
            </a:r>
            <a:r>
              <a:rPr lang="es-CL" b="1" dirty="0">
                <a:latin typeface="Times New Roman" pitchFamily="18" charset="0"/>
                <a:cs typeface="Times New Roman" pitchFamily="18" charset="0"/>
              </a:rPr>
              <a:t>captar los olores que nos rodean</a:t>
            </a:r>
            <a:r>
              <a:rPr lang="es-CL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es-C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dirty="0">
                <a:latin typeface="Times New Roman" pitchFamily="18" charset="0"/>
                <a:cs typeface="Times New Roman" pitchFamily="18" charset="0"/>
              </a:rPr>
              <a:t>Su </a:t>
            </a:r>
            <a:r>
              <a:rPr lang="es-CL" b="1" dirty="0">
                <a:latin typeface="Times New Roman" pitchFamily="18" charset="0"/>
                <a:cs typeface="Times New Roman" pitchFamily="18" charset="0"/>
              </a:rPr>
              <a:t>órgano es la nariz.</a:t>
            </a:r>
            <a:endParaRPr lang="es-C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El Olfato</a:t>
            </a: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000372"/>
            <a:ext cx="2643206" cy="288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214974"/>
          </a:xfrm>
        </p:spPr>
        <p:txBody>
          <a:bodyPr>
            <a:normAutofit/>
          </a:bodyPr>
          <a:lstStyle/>
          <a:p>
            <a:pPr algn="just"/>
            <a:r>
              <a:rPr lang="es-CL" sz="2000" dirty="0">
                <a:latin typeface="Times New Roman" pitchFamily="18" charset="0"/>
                <a:cs typeface="Times New Roman" pitchFamily="18" charset="0"/>
              </a:rPr>
              <a:t>En el interior de las fosas nasales se encuentra la pituitaria amarilla. En la </a:t>
            </a:r>
            <a:r>
              <a:rPr lang="es-CL" sz="2000" b="1" dirty="0">
                <a:latin typeface="Times New Roman" pitchFamily="18" charset="0"/>
                <a:cs typeface="Times New Roman" pitchFamily="18" charset="0"/>
              </a:rPr>
              <a:t>pituitaria amarilla</a:t>
            </a:r>
            <a:r>
              <a:rPr lang="es-CL" sz="2000" dirty="0">
                <a:latin typeface="Times New Roman" pitchFamily="18" charset="0"/>
                <a:cs typeface="Times New Roman" pitchFamily="18" charset="0"/>
              </a:rPr>
              <a:t> se encuentran los receptores del olfato, que envían la información al cerebro a través del nervio olfativo.</a:t>
            </a:r>
          </a:p>
          <a:p>
            <a:pPr algn="just"/>
            <a:r>
              <a:rPr lang="es-CL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s-CL" sz="2000" b="1" dirty="0">
                <a:latin typeface="Times New Roman" pitchFamily="18" charset="0"/>
                <a:cs typeface="Times New Roman" pitchFamily="18" charset="0"/>
              </a:rPr>
              <a:t>Características:</a:t>
            </a:r>
            <a:endParaRPr lang="es-CL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CL" sz="2000" dirty="0">
                <a:latin typeface="Times New Roman" pitchFamily="18" charset="0"/>
                <a:cs typeface="Times New Roman" pitchFamily="18" charset="0"/>
              </a:rPr>
              <a:t>La nariz humana es capaz de distinguir entre más de </a:t>
            </a:r>
            <a:r>
              <a:rPr lang="es-CL" sz="2000" b="1" dirty="0">
                <a:latin typeface="Times New Roman" pitchFamily="18" charset="0"/>
                <a:cs typeface="Times New Roman" pitchFamily="18" charset="0"/>
              </a:rPr>
              <a:t>cien mil aromas</a:t>
            </a:r>
            <a:r>
              <a:rPr lang="es-CL" sz="2000" dirty="0">
                <a:latin typeface="Times New Roman" pitchFamily="18" charset="0"/>
                <a:cs typeface="Times New Roman" pitchFamily="18" charset="0"/>
              </a:rPr>
              <a:t> diferentes. </a:t>
            </a:r>
          </a:p>
          <a:p>
            <a:pPr algn="just">
              <a:buFont typeface="Wingdings" pitchFamily="2" charset="2"/>
              <a:buChar char="ü"/>
            </a:pPr>
            <a:r>
              <a:rPr lang="es-CL" sz="2000" dirty="0">
                <a:latin typeface="Times New Roman" pitchFamily="18" charset="0"/>
                <a:cs typeface="Times New Roman" pitchFamily="18" charset="0"/>
              </a:rPr>
              <a:t>Además el sentido del </a:t>
            </a:r>
            <a:r>
              <a:rPr lang="es-CL" sz="2000" b="1" dirty="0">
                <a:latin typeface="Times New Roman" pitchFamily="18" charset="0"/>
                <a:cs typeface="Times New Roman" pitchFamily="18" charset="0"/>
              </a:rPr>
              <a:t>olfato está relacionado con el sentido del gusto,</a:t>
            </a:r>
            <a:r>
              <a:rPr lang="es-CL" sz="2000" dirty="0">
                <a:latin typeface="Times New Roman" pitchFamily="18" charset="0"/>
                <a:cs typeface="Times New Roman" pitchFamily="18" charset="0"/>
              </a:rPr>
              <a:t> pues la boca y la nariz están conectadas entre sí, y gran parte del sabor de los alimentos está complementado con su aroma.</a:t>
            </a:r>
          </a:p>
          <a:p>
            <a:pPr algn="just">
              <a:buFont typeface="Wingdings" pitchFamily="2" charset="2"/>
              <a:buChar char="ü"/>
            </a:pPr>
            <a:r>
              <a:rPr lang="es-CL" sz="2000" dirty="0">
                <a:latin typeface="Times New Roman" pitchFamily="18" charset="0"/>
                <a:cs typeface="Times New Roman" pitchFamily="18" charset="0"/>
              </a:rPr>
              <a:t>Este sentido es muy importante ya que </a:t>
            </a:r>
            <a:r>
              <a:rPr lang="es-CL" sz="2000" b="1" dirty="0">
                <a:latin typeface="Times New Roman" pitchFamily="18" charset="0"/>
                <a:cs typeface="Times New Roman" pitchFamily="18" charset="0"/>
              </a:rPr>
              <a:t>puede ayudarnos a protegernos de peligros</a:t>
            </a:r>
            <a:r>
              <a:rPr lang="es-CL" sz="2000" dirty="0">
                <a:latin typeface="Times New Roman" pitchFamily="18" charset="0"/>
                <a:cs typeface="Times New Roman" pitchFamily="18" charset="0"/>
              </a:rPr>
              <a:t>. Por ejemplo, con el olfato podemos detectar si en nuestra cocina hay un </a:t>
            </a:r>
            <a:r>
              <a:rPr lang="es-CL" sz="2000" b="1" dirty="0">
                <a:latin typeface="Times New Roman" pitchFamily="18" charset="0"/>
                <a:cs typeface="Times New Roman" pitchFamily="18" charset="0"/>
              </a:rPr>
              <a:t>escape de gas </a:t>
            </a:r>
            <a:r>
              <a:rPr lang="es-CL" sz="2000" dirty="0">
                <a:latin typeface="Times New Roman" pitchFamily="18" charset="0"/>
                <a:cs typeface="Times New Roman" pitchFamily="18" charset="0"/>
              </a:rPr>
              <a:t>o si algo se está quemando. También se puede detectar los</a:t>
            </a:r>
            <a:r>
              <a:rPr lang="es-CL" sz="2000" b="1" dirty="0">
                <a:latin typeface="Times New Roman" pitchFamily="18" charset="0"/>
                <a:cs typeface="Times New Roman" pitchFamily="18" charset="0"/>
              </a:rPr>
              <a:t> alimentos</a:t>
            </a:r>
            <a:r>
              <a:rPr lang="es-CL" sz="2000" dirty="0">
                <a:latin typeface="Times New Roman" pitchFamily="18" charset="0"/>
                <a:cs typeface="Times New Roman" pitchFamily="18" charset="0"/>
              </a:rPr>
              <a:t> que se encuentran </a:t>
            </a:r>
            <a:r>
              <a:rPr lang="es-CL" sz="2000" b="1" dirty="0">
                <a:latin typeface="Times New Roman" pitchFamily="18" charset="0"/>
                <a:cs typeface="Times New Roman" pitchFamily="18" charset="0"/>
              </a:rPr>
              <a:t>en mal estado</a:t>
            </a:r>
            <a:r>
              <a:rPr lang="es-CL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s-C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0"/>
            <a:ext cx="1095371" cy="10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428596" y="214290"/>
            <a:ext cx="5553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CL" sz="5400" b="1" cap="none" spc="0" dirty="0">
                <a:ln/>
                <a:solidFill>
                  <a:schemeClr val="accent3"/>
                </a:solidFill>
                <a:effectLst/>
              </a:rPr>
              <a:t>Dato de interés:</a:t>
            </a:r>
          </a:p>
        </p:txBody>
      </p:sp>
      <p:pic>
        <p:nvPicPr>
          <p:cNvPr id="60418" name="Picture 2" descr="olfa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584325"/>
            <a:ext cx="3419468" cy="1987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>
                <a:latin typeface="Times New Roman" pitchFamily="18" charset="0"/>
                <a:cs typeface="Times New Roman" pitchFamily="18" charset="0"/>
              </a:rPr>
              <a:t>El sentido del tacto nos permite percibir cualidades de los objetos como </a:t>
            </a:r>
            <a:r>
              <a:rPr lang="es-CL" b="1" dirty="0">
                <a:latin typeface="Times New Roman" pitchFamily="18" charset="0"/>
                <a:cs typeface="Times New Roman" pitchFamily="18" charset="0"/>
              </a:rPr>
              <a:t>la forma, la textura y la temperatura</a:t>
            </a:r>
            <a:r>
              <a:rPr lang="es-CL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/>
            <a:endParaRPr lang="es-CL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b="1" dirty="0">
                <a:latin typeface="Times New Roman" pitchFamily="18" charset="0"/>
                <a:cs typeface="Times New Roman" pitchFamily="18" charset="0"/>
              </a:rPr>
              <a:t>El órgano del tacto es la piel</a:t>
            </a:r>
            <a:r>
              <a:rPr lang="es-CL" dirty="0">
                <a:latin typeface="Times New Roman" pitchFamily="18" charset="0"/>
                <a:cs typeface="Times New Roman" pitchFamily="18" charset="0"/>
              </a:rPr>
              <a:t>,  por lo tanto se extiende por todo nuestro cuerpo, pero son </a:t>
            </a:r>
            <a:r>
              <a:rPr lang="es-CL" b="1" dirty="0">
                <a:latin typeface="Times New Roman" pitchFamily="18" charset="0"/>
                <a:cs typeface="Times New Roman" pitchFamily="18" charset="0"/>
              </a:rPr>
              <a:t>las manos</a:t>
            </a:r>
            <a:r>
              <a:rPr lang="es-CL" dirty="0">
                <a:latin typeface="Times New Roman" pitchFamily="18" charset="0"/>
                <a:cs typeface="Times New Roman" pitchFamily="18" charset="0"/>
              </a:rPr>
              <a:t> los miembros usados comúnmente para tocar.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El Tacto</a:t>
            </a: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357694"/>
            <a:ext cx="1910907" cy="224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214974"/>
          </a:xfrm>
        </p:spPr>
        <p:txBody>
          <a:bodyPr>
            <a:normAutofit/>
          </a:bodyPr>
          <a:lstStyle/>
          <a:p>
            <a:r>
              <a:rPr lang="es-CL" b="1" dirty="0">
                <a:latin typeface="Times New Roman" pitchFamily="18" charset="0"/>
                <a:cs typeface="Times New Roman" pitchFamily="18" charset="0"/>
              </a:rPr>
              <a:t>¡Si lo piensas la piel es el órgano más grande de nuestro cuerpo!</a:t>
            </a:r>
          </a:p>
          <a:p>
            <a:r>
              <a:rPr lang="es-CL" b="1" dirty="0">
                <a:latin typeface="Times New Roman" pitchFamily="18" charset="0"/>
                <a:cs typeface="Times New Roman" pitchFamily="18" charset="0"/>
              </a:rPr>
              <a:t>Características:</a:t>
            </a:r>
            <a:endParaRPr lang="es-CL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CL" sz="2000" dirty="0">
                <a:latin typeface="Times New Roman" pitchFamily="18" charset="0"/>
                <a:cs typeface="Times New Roman" pitchFamily="18" charset="0"/>
              </a:rPr>
              <a:t>A través de la piel nos relacionamos con el mundo exterior ya que posee millones de receptores sensoriales de distinto tipo. Algunos responden al dolor, la presión y la temperatura. Hay zonas de nuestro cuerpo que tienen mayor sensibilidad que otras como por ejemplo la punta de los dedos.</a:t>
            </a:r>
          </a:p>
          <a:p>
            <a:pPr algn="just">
              <a:buFont typeface="Wingdings" pitchFamily="2" charset="2"/>
              <a:buChar char="ü"/>
            </a:pPr>
            <a:r>
              <a:rPr lang="es-CL" sz="2000" dirty="0">
                <a:latin typeface="Times New Roman" pitchFamily="18" charset="0"/>
                <a:cs typeface="Times New Roman" pitchFamily="18" charset="0"/>
              </a:rPr>
              <a:t>La piel actúa como una barrera de defensa del cuerpo.</a:t>
            </a:r>
          </a:p>
          <a:p>
            <a:pPr algn="just">
              <a:buFont typeface="Wingdings" pitchFamily="2" charset="2"/>
              <a:buChar char="ü"/>
            </a:pPr>
            <a:r>
              <a:rPr lang="es-CL" sz="2000" dirty="0">
                <a:latin typeface="Times New Roman" pitchFamily="18" charset="0"/>
                <a:cs typeface="Times New Roman" pitchFamily="18" charset="0"/>
              </a:rPr>
              <a:t>Te permite percibir sensaciones como por ejemplo si algo esta frio o caliente, si es liso o áspero y sentir dolor si te golpeas</a:t>
            </a:r>
          </a:p>
          <a:p>
            <a:endParaRPr lang="es-C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0"/>
            <a:ext cx="1095371" cy="10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428596" y="214290"/>
            <a:ext cx="5553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CL" sz="5400" b="1" cap="none" spc="0" dirty="0">
                <a:ln/>
                <a:solidFill>
                  <a:schemeClr val="accent3"/>
                </a:solidFill>
                <a:effectLst/>
              </a:rPr>
              <a:t>Dato de interés:</a:t>
            </a:r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357694"/>
            <a:ext cx="3190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y Emoji on Twitter: &quot;Si me pagaran por las veses que me da ..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214686"/>
            <a:ext cx="2857500" cy="28575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-214346" y="428604"/>
            <a:ext cx="95888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L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Ahora debes demostrar tus habilidades </a:t>
            </a:r>
            <a:endParaRPr lang="es-C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-214338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s-CL" sz="5400" dirty="0"/>
              <a:t>Los Sentidos </a:t>
            </a:r>
          </a:p>
        </p:txBody>
      </p:sp>
      <p:sp>
        <p:nvSpPr>
          <p:cNvPr id="35842" name="AutoShape 2" descr="▷ Organos de los sentidos ¿Cuál tienes más desarrollad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285992"/>
            <a:ext cx="414751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>
                <a:latin typeface="Times New Roman" pitchFamily="18" charset="0"/>
                <a:cs typeface="Times New Roman" pitchFamily="18" charset="0"/>
              </a:rPr>
              <a:t>Los utilizamos para percibir, conocer y relacionarnos con nuestro entorno. También utilizamos los sentidos para protegernos.</a:t>
            </a:r>
          </a:p>
          <a:p>
            <a:endParaRPr lang="es-CL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CL" dirty="0">
                <a:latin typeface="Times New Roman" pitchFamily="18" charset="0"/>
                <a:cs typeface="Times New Roman" pitchFamily="18" charset="0"/>
              </a:rPr>
              <a:t>Los sentidos son cinco:</a:t>
            </a:r>
          </a:p>
          <a:p>
            <a:pPr>
              <a:buFont typeface="Wingdings" pitchFamily="2" charset="2"/>
              <a:buChar char="ü"/>
            </a:pPr>
            <a:r>
              <a:rPr lang="es-CL" dirty="0">
                <a:latin typeface="Times New Roman" pitchFamily="18" charset="0"/>
                <a:cs typeface="Times New Roman" pitchFamily="18" charset="0"/>
              </a:rPr>
              <a:t>La Vista</a:t>
            </a:r>
          </a:p>
          <a:p>
            <a:pPr>
              <a:buFont typeface="Wingdings" pitchFamily="2" charset="2"/>
              <a:buChar char="ü"/>
            </a:pPr>
            <a:r>
              <a:rPr lang="es-CL" dirty="0">
                <a:latin typeface="Times New Roman" pitchFamily="18" charset="0"/>
                <a:cs typeface="Times New Roman" pitchFamily="18" charset="0"/>
              </a:rPr>
              <a:t>La Audición </a:t>
            </a:r>
          </a:p>
          <a:p>
            <a:pPr>
              <a:buFont typeface="Wingdings" pitchFamily="2" charset="2"/>
              <a:buChar char="ü"/>
            </a:pPr>
            <a:r>
              <a:rPr lang="es-CL" dirty="0">
                <a:latin typeface="Times New Roman" pitchFamily="18" charset="0"/>
                <a:cs typeface="Times New Roman" pitchFamily="18" charset="0"/>
              </a:rPr>
              <a:t>El Gusto</a:t>
            </a:r>
          </a:p>
          <a:p>
            <a:pPr>
              <a:buFont typeface="Wingdings" pitchFamily="2" charset="2"/>
              <a:buChar char="ü"/>
            </a:pPr>
            <a:r>
              <a:rPr lang="es-CL" dirty="0">
                <a:latin typeface="Times New Roman" pitchFamily="18" charset="0"/>
                <a:cs typeface="Times New Roman" pitchFamily="18" charset="0"/>
              </a:rPr>
              <a:t>El Olfato</a:t>
            </a:r>
          </a:p>
          <a:p>
            <a:pPr>
              <a:buFont typeface="Wingdings" pitchFamily="2" charset="2"/>
              <a:buChar char="ü"/>
            </a:pPr>
            <a:r>
              <a:rPr lang="es-CL" dirty="0">
                <a:latin typeface="Times New Roman" pitchFamily="18" charset="0"/>
                <a:cs typeface="Times New Roman" pitchFamily="18" charset="0"/>
              </a:rPr>
              <a:t>El Tacto</a:t>
            </a:r>
          </a:p>
          <a:p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Los Sentidos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714752"/>
            <a:ext cx="415942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>
                <a:latin typeface="Times New Roman" pitchFamily="18" charset="0"/>
                <a:cs typeface="Times New Roman" pitchFamily="18" charset="0"/>
              </a:rPr>
              <a:t>Es el sentido que nos permite ver todo lo que nos rodea.</a:t>
            </a:r>
          </a:p>
          <a:p>
            <a:pPr algn="just"/>
            <a:endParaRPr lang="es-CL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b="1" dirty="0">
                <a:latin typeface="Times New Roman" pitchFamily="18" charset="0"/>
                <a:cs typeface="Times New Roman" pitchFamily="18" charset="0"/>
              </a:rPr>
              <a:t>El órgano del sentido de la vista es el ojo</a:t>
            </a:r>
            <a:r>
              <a:rPr lang="es-CL" dirty="0">
                <a:latin typeface="Times New Roman" pitchFamily="18" charset="0"/>
                <a:cs typeface="Times New Roman" pitchFamily="18" charset="0"/>
              </a:rPr>
              <a:t>. (A través de los ojos podemos percibir el color, el tamaño y la forma de todo lo que está a nuestro alrededor).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La Vista</a:t>
            </a:r>
          </a:p>
        </p:txBody>
      </p:sp>
      <p:sp>
        <p:nvSpPr>
          <p:cNvPr id="44034" name="AutoShape 2" descr="MIS AMIGAS LAS FRUTAS&quot; MIS AMIGOS LOS SENTIDOS&quot;: LOS CINC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214818"/>
            <a:ext cx="2872171" cy="204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286280"/>
          </a:xfrm>
        </p:spPr>
        <p:txBody>
          <a:bodyPr>
            <a:normAutofit fontScale="92500" lnSpcReduction="10000"/>
          </a:bodyPr>
          <a:lstStyle/>
          <a:p>
            <a:r>
              <a:rPr lang="es-CL" dirty="0">
                <a:latin typeface="Times New Roman" pitchFamily="18" charset="0"/>
                <a:cs typeface="Times New Roman" pitchFamily="18" charset="0"/>
              </a:rPr>
              <a:t>En el cerebro se interpretan las imágenes que captamos con el ojo, y se les da un significado.</a:t>
            </a:r>
          </a:p>
          <a:p>
            <a:endParaRPr lang="es-CL" sz="9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CL" sz="2000" b="1" dirty="0">
                <a:latin typeface="Times New Roman" pitchFamily="18" charset="0"/>
                <a:cs typeface="Times New Roman" pitchFamily="18" charset="0"/>
              </a:rPr>
              <a:t>Las cejas</a:t>
            </a:r>
            <a:r>
              <a:rPr lang="es-CL" sz="2000" dirty="0">
                <a:latin typeface="Times New Roman" pitchFamily="18" charset="0"/>
                <a:cs typeface="Times New Roman" pitchFamily="18" charset="0"/>
              </a:rPr>
              <a:t> son un conjunto de pelos que están encima de los ojos. Su función es impedir que las gotas de sudor y agua caigan dentro del ojo.</a:t>
            </a:r>
          </a:p>
          <a:p>
            <a:endParaRPr lang="es-CL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CL" sz="2000" b="1" dirty="0">
                <a:latin typeface="Times New Roman" pitchFamily="18" charset="0"/>
                <a:cs typeface="Times New Roman" pitchFamily="18" charset="0"/>
              </a:rPr>
              <a:t>Los párpados </a:t>
            </a:r>
            <a:r>
              <a:rPr lang="es-CL" sz="2000" dirty="0">
                <a:latin typeface="Times New Roman" pitchFamily="18" charset="0"/>
                <a:cs typeface="Times New Roman" pitchFamily="18" charset="0"/>
              </a:rPr>
              <a:t>son parte de la piel de la cara, que mediante unos músculos se abren o cierran y así protegen al ojo del polvo o de la luz. También mantienen el ojo húmedo al repartir las lágrimas por todo el ojo cuando lo cerramos y lo abrimos.</a:t>
            </a:r>
          </a:p>
          <a:p>
            <a:endParaRPr lang="es-CL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CL" sz="2000" b="1" dirty="0">
                <a:latin typeface="Times New Roman" pitchFamily="18" charset="0"/>
                <a:cs typeface="Times New Roman" pitchFamily="18" charset="0"/>
              </a:rPr>
              <a:t>Las pestañas </a:t>
            </a:r>
            <a:r>
              <a:rPr lang="es-CL" sz="2000" dirty="0">
                <a:latin typeface="Times New Roman" pitchFamily="18" charset="0"/>
                <a:cs typeface="Times New Roman" pitchFamily="18" charset="0"/>
              </a:rPr>
              <a:t>son una fila de pelos que están en los extremos de los párpados y evitan que entre polvo o cualquier otro elemento extraño en el ojo.</a:t>
            </a:r>
          </a:p>
          <a:p>
            <a:endParaRPr lang="es-CL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CL" sz="2000" b="1" dirty="0">
                <a:latin typeface="Times New Roman" pitchFamily="18" charset="0"/>
                <a:cs typeface="Times New Roman" pitchFamily="18" charset="0"/>
              </a:rPr>
              <a:t>Las glándulas lacrimales</a:t>
            </a:r>
            <a:r>
              <a:rPr lang="es-CL" sz="2000" dirty="0">
                <a:latin typeface="Times New Roman" pitchFamily="18" charset="0"/>
                <a:cs typeface="Times New Roman" pitchFamily="18" charset="0"/>
              </a:rPr>
              <a:t> están constantemente produciendo lágrimas, para mantener al ojo húmedo y que no se seque.</a:t>
            </a:r>
          </a:p>
          <a:p>
            <a:endParaRPr lang="es-C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0"/>
            <a:ext cx="1095371" cy="10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5357826"/>
            <a:ext cx="36671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428596" y="214290"/>
            <a:ext cx="5553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CL" sz="5400" b="1" cap="none" spc="0" dirty="0">
                <a:ln/>
                <a:solidFill>
                  <a:schemeClr val="accent3"/>
                </a:solidFill>
                <a:effectLst/>
              </a:rPr>
              <a:t>Dato de interés: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>
                <a:latin typeface="Times New Roman" pitchFamily="18" charset="0"/>
                <a:cs typeface="Times New Roman" pitchFamily="18" charset="0"/>
              </a:rPr>
              <a:t>El sentido del oído nos permite </a:t>
            </a:r>
            <a:r>
              <a:rPr lang="es-CL" b="1" dirty="0">
                <a:latin typeface="Times New Roman" pitchFamily="18" charset="0"/>
                <a:cs typeface="Times New Roman" pitchFamily="18" charset="0"/>
              </a:rPr>
              <a:t>percibir los sonidos</a:t>
            </a:r>
            <a:r>
              <a:rPr lang="es-CL" dirty="0">
                <a:latin typeface="Times New Roman" pitchFamily="18" charset="0"/>
                <a:cs typeface="Times New Roman" pitchFamily="18" charset="0"/>
              </a:rPr>
              <a:t>, su volumen, tono, timbre y la dirección de la cual provienen. </a:t>
            </a:r>
          </a:p>
          <a:p>
            <a:pPr algn="just"/>
            <a:endParaRPr lang="es-C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b="1" dirty="0">
                <a:latin typeface="Times New Roman" pitchFamily="18" charset="0"/>
                <a:cs typeface="Times New Roman" pitchFamily="18" charset="0"/>
              </a:rPr>
              <a:t>Los órganos de la audición son los oídos</a:t>
            </a:r>
            <a:r>
              <a:rPr lang="es-CL" dirty="0">
                <a:latin typeface="Times New Roman" pitchFamily="18" charset="0"/>
                <a:cs typeface="Times New Roman" pitchFamily="18" charset="0"/>
              </a:rPr>
              <a:t>. Los oídos están situados a ambos lados de la cabeza para percibir todos los sonidos que nos rodean.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La Audición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243986"/>
            <a:ext cx="2166913" cy="231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214974"/>
          </a:xfrm>
        </p:spPr>
        <p:txBody>
          <a:bodyPr>
            <a:normAutofit/>
          </a:bodyPr>
          <a:lstStyle/>
          <a:p>
            <a:pPr algn="just"/>
            <a:r>
              <a:rPr lang="es-CL" dirty="0">
                <a:latin typeface="Times New Roman" pitchFamily="18" charset="0"/>
                <a:cs typeface="Times New Roman" pitchFamily="18" charset="0"/>
              </a:rPr>
              <a:t>Los oídos además de la audición son los </a:t>
            </a:r>
            <a:r>
              <a:rPr lang="es-CL" b="1" dirty="0">
                <a:latin typeface="Times New Roman" pitchFamily="18" charset="0"/>
                <a:cs typeface="Times New Roman" pitchFamily="18" charset="0"/>
              </a:rPr>
              <a:t>órganos responsables del equilibrio</a:t>
            </a:r>
            <a:r>
              <a:rPr lang="es-CL" dirty="0">
                <a:latin typeface="Times New Roman" pitchFamily="18" charset="0"/>
                <a:cs typeface="Times New Roman" pitchFamily="18" charset="0"/>
              </a:rPr>
              <a:t>. Los sonidos se transmiten por el aire o por otros medios y llegan hasta nuestra oreja la que los capta  y los envía al oído interno, donde se transforman y transmiten señales nerviosas al cerebro para su interpretación.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0"/>
            <a:ext cx="1095371" cy="10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428596" y="214290"/>
            <a:ext cx="5553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CL" sz="5400" b="1" cap="none" spc="0" dirty="0">
                <a:ln/>
                <a:solidFill>
                  <a:schemeClr val="accent3"/>
                </a:solidFill>
                <a:effectLst/>
              </a:rPr>
              <a:t>Dato de interés:</a:t>
            </a:r>
          </a:p>
        </p:txBody>
      </p:sp>
      <p:sp>
        <p:nvSpPr>
          <p:cNvPr id="61442" name="AutoShape 2" descr="o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71876"/>
            <a:ext cx="38766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>
                <a:latin typeface="Times New Roman" pitchFamily="18" charset="0"/>
                <a:cs typeface="Times New Roman" pitchFamily="18" charset="0"/>
              </a:rPr>
              <a:t>El sentido del gusto nos permite </a:t>
            </a:r>
            <a:r>
              <a:rPr lang="es-CL" b="1" dirty="0">
                <a:latin typeface="Times New Roman" pitchFamily="18" charset="0"/>
                <a:cs typeface="Times New Roman" pitchFamily="18" charset="0"/>
              </a:rPr>
              <a:t>percibir los sabores</a:t>
            </a:r>
            <a:r>
              <a:rPr lang="es-CL" dirty="0">
                <a:latin typeface="Times New Roman" pitchFamily="18" charset="0"/>
                <a:cs typeface="Times New Roman" pitchFamily="18" charset="0"/>
              </a:rPr>
              <a:t> de nuestros alimentos favoritos. </a:t>
            </a:r>
          </a:p>
          <a:p>
            <a:pPr algn="just"/>
            <a:endParaRPr lang="es-C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dirty="0">
                <a:latin typeface="Times New Roman" pitchFamily="18" charset="0"/>
                <a:cs typeface="Times New Roman" pitchFamily="18" charset="0"/>
              </a:rPr>
              <a:t>Los órganos del gusto son la lengua y el paladar. (En la lengua y el paladar se encuentran las </a:t>
            </a:r>
            <a:r>
              <a:rPr lang="es-CL" b="1" dirty="0">
                <a:latin typeface="Times New Roman" pitchFamily="18" charset="0"/>
                <a:cs typeface="Times New Roman" pitchFamily="18" charset="0"/>
              </a:rPr>
              <a:t>papilas gustativas</a:t>
            </a:r>
            <a:r>
              <a:rPr lang="es-CL" dirty="0">
                <a:latin typeface="Times New Roman" pitchFamily="18" charset="0"/>
                <a:cs typeface="Times New Roman" pitchFamily="18" charset="0"/>
              </a:rPr>
              <a:t>, que son los órganos sensoriales encargados de </a:t>
            </a:r>
            <a:r>
              <a:rPr lang="es-CL" b="1" dirty="0">
                <a:latin typeface="Times New Roman" pitchFamily="18" charset="0"/>
                <a:cs typeface="Times New Roman" pitchFamily="18" charset="0"/>
              </a:rPr>
              <a:t>percibir los sabores).</a:t>
            </a:r>
            <a:endParaRPr lang="es-C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El Gusto</a:t>
            </a: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358910"/>
            <a:ext cx="2214578" cy="249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/>
          </a:bodyPr>
          <a:lstStyle/>
          <a:p>
            <a:r>
              <a:rPr lang="es-CL" b="1" dirty="0">
                <a:latin typeface="Times New Roman" pitchFamily="18" charset="0"/>
                <a:cs typeface="Times New Roman" pitchFamily="18" charset="0"/>
              </a:rPr>
              <a:t>Podemos percibir 4 tipos de sabores</a:t>
            </a:r>
          </a:p>
          <a:p>
            <a:pPr algn="just"/>
            <a:endParaRPr lang="es-CL" sz="1700" b="1" dirty="0"/>
          </a:p>
          <a:p>
            <a:pPr algn="just"/>
            <a:r>
              <a:rPr lang="es-CL" sz="1700" b="1" dirty="0"/>
              <a:t>Dulce</a:t>
            </a:r>
            <a:r>
              <a:rPr lang="es-CL" sz="1700" dirty="0"/>
              <a:t>, se capta en la punta de la lengua. Por ejemplo el sabor de los caramelos.</a:t>
            </a:r>
          </a:p>
          <a:p>
            <a:pPr algn="just"/>
            <a:r>
              <a:rPr lang="es-CL" sz="1700" b="1" dirty="0"/>
              <a:t>Salado</a:t>
            </a:r>
            <a:r>
              <a:rPr lang="es-CL" sz="1700" dirty="0"/>
              <a:t>, se capta a los dos lados de la parte delantera de la lengua. Por ejemplo el sabor del jamón</a:t>
            </a:r>
          </a:p>
          <a:p>
            <a:pPr algn="just"/>
            <a:r>
              <a:rPr lang="es-CL" sz="1700" b="1" dirty="0"/>
              <a:t>Ácido</a:t>
            </a:r>
            <a:r>
              <a:rPr lang="es-CL" sz="1700" dirty="0"/>
              <a:t>, se percibe a los dos lados de la lengua pero un poco más atrás que el anterior. Por ejemplo el sabor del jugo de limón.</a:t>
            </a:r>
          </a:p>
          <a:p>
            <a:pPr algn="just"/>
            <a:r>
              <a:rPr lang="es-CL" sz="1700" b="1" dirty="0"/>
              <a:t>Amargo</a:t>
            </a:r>
            <a:r>
              <a:rPr lang="es-CL" sz="1700" dirty="0"/>
              <a:t>, se capta en la parte de atrás de la lengua. Por ejemplo el sabor del café sin azúcar o el pomelo.</a:t>
            </a:r>
          </a:p>
          <a:p>
            <a:pPr algn="just"/>
            <a:endParaRPr lang="es-CL" sz="1700" dirty="0"/>
          </a:p>
          <a:p>
            <a:pPr algn="just"/>
            <a:r>
              <a:rPr lang="es-CL" sz="1700" dirty="0"/>
              <a:t>En el centro de la lengua casi no se localizan receptores del sabor (papilas gustativas). Decimos que es una </a:t>
            </a:r>
            <a:r>
              <a:rPr lang="es-CL" sz="1700" b="1" dirty="0"/>
              <a:t> zona insensible al sabor</a:t>
            </a:r>
            <a:r>
              <a:rPr lang="es-CL" sz="1700" dirty="0"/>
              <a:t>.</a:t>
            </a:r>
          </a:p>
          <a:p>
            <a:endParaRPr lang="es-C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0"/>
            <a:ext cx="1095371" cy="10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428596" y="214290"/>
            <a:ext cx="5553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CL" sz="5400" b="1" cap="none" spc="0" dirty="0">
                <a:ln/>
                <a:solidFill>
                  <a:schemeClr val="accent3"/>
                </a:solidFill>
                <a:effectLst/>
              </a:rPr>
              <a:t>Dato de interés: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725941"/>
            <a:ext cx="2405067" cy="213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</TotalTime>
  <Words>946</Words>
  <Application>Microsoft Office PowerPoint</Application>
  <PresentationFormat>Presentación en pantalla (4:3)</PresentationFormat>
  <Paragraphs>73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Arabic Typesetting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Concurrencia</vt:lpstr>
      <vt:lpstr>Presentación de PowerPoint</vt:lpstr>
      <vt:lpstr>Los Sentidos </vt:lpstr>
      <vt:lpstr>Los Sentidos </vt:lpstr>
      <vt:lpstr>La Vista</vt:lpstr>
      <vt:lpstr>Presentación de PowerPoint</vt:lpstr>
      <vt:lpstr>La Audición </vt:lpstr>
      <vt:lpstr>Presentación de PowerPoint</vt:lpstr>
      <vt:lpstr>El Gusto</vt:lpstr>
      <vt:lpstr>Presentación de PowerPoint</vt:lpstr>
      <vt:lpstr>El Olfato</vt:lpstr>
      <vt:lpstr>Presentación de PowerPoint</vt:lpstr>
      <vt:lpstr>El Tacto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Sentidos</dc:title>
  <dc:creator>Maribel</dc:creator>
  <cp:lastModifiedBy>UTP-F31</cp:lastModifiedBy>
  <cp:revision>9</cp:revision>
  <dcterms:created xsi:type="dcterms:W3CDTF">2020-04-01T03:46:18Z</dcterms:created>
  <dcterms:modified xsi:type="dcterms:W3CDTF">2020-04-03T20:17:31Z</dcterms:modified>
</cp:coreProperties>
</file>