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3" r:id="rId4"/>
    <p:sldId id="265" r:id="rId5"/>
    <p:sldId id="267" r:id="rId6"/>
    <p:sldId id="266" r:id="rId7"/>
    <p:sldId id="258" r:id="rId8"/>
    <p:sldId id="272" r:id="rId9"/>
    <p:sldId id="273" r:id="rId10"/>
    <p:sldId id="284" r:id="rId11"/>
    <p:sldId id="274" r:id="rId12"/>
    <p:sldId id="285" r:id="rId13"/>
    <p:sldId id="277" r:id="rId14"/>
    <p:sldId id="278" r:id="rId15"/>
    <p:sldId id="276" r:id="rId16"/>
    <p:sldId id="279" r:id="rId17"/>
    <p:sldId id="281" r:id="rId18"/>
    <p:sldId id="259" r:id="rId19"/>
    <p:sldId id="282" r:id="rId20"/>
    <p:sldId id="283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3.cnice.mec.es/eos/MaterialesEducativos/mem2001/huellas/origenes/neolitico/040artesanos.htm" TargetMode="External"/><Relationship Id="rId2" Type="http://schemas.openxmlformats.org/officeDocument/2006/relationships/hyperlink" Target="http://w3.cnice.mec.es/eos/MaterialesEducativos/mem2001/huellas/origenes/neolitico/030dondevivia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3.cnice.mec.es/eos/MaterialesEducativos/mem2001/huellas/origenes/neolitico/070arquitectos.htm" TargetMode="External"/><Relationship Id="rId4" Type="http://schemas.openxmlformats.org/officeDocument/2006/relationships/hyperlink" Target="http://w3.cnice.mec.es/eos/MaterialesEducativos/mem2001/huellas/origenes/neolitico/060creencias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../../2010/1&#186;%20semestre%202010/CARPETA%207&#186;/PPT/PPT%20PROCESO%20HOMINIZACION.ex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DFA72-C490-4AB3-AA36-DA733D0E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5344" y="2370338"/>
            <a:ext cx="5879868" cy="1287262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GUIA DIGITAL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8E3159-23CB-45D2-AFF6-FE5148470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244" y="3853566"/>
            <a:ext cx="6400800" cy="1947333"/>
          </a:xfrm>
        </p:spPr>
        <p:txBody>
          <a:bodyPr>
            <a:normAutofit fontScale="92500" lnSpcReduction="10000"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ASIGNATURA: HISTORIA, GEOGRAFIA Y CIENCIAS SOCIALES</a:t>
            </a:r>
            <a:endParaRPr lang="es-CL" sz="2000" dirty="0">
              <a:solidFill>
                <a:schemeClr val="bg1"/>
              </a:solidFill>
            </a:endParaRPr>
          </a:p>
          <a:p>
            <a:r>
              <a:rPr lang="es-CL" sz="2000" b="1" dirty="0">
                <a:solidFill>
                  <a:schemeClr val="bg1"/>
                </a:solidFill>
              </a:rPr>
              <a:t>CURSO: 7° BÁSICO </a:t>
            </a:r>
            <a:endParaRPr lang="es-CL" sz="2000" dirty="0">
              <a:solidFill>
                <a:schemeClr val="bg1"/>
              </a:solidFill>
            </a:endParaRPr>
          </a:p>
          <a:p>
            <a:r>
              <a:rPr lang="es-CL" sz="2000" b="1" dirty="0">
                <a:solidFill>
                  <a:schemeClr val="bg1"/>
                </a:solidFill>
              </a:rPr>
              <a:t>DOCENTE: MARIA TERESA SERRANO </a:t>
            </a:r>
            <a:endParaRPr lang="es-CL" sz="2000" dirty="0">
              <a:solidFill>
                <a:schemeClr val="bg1"/>
              </a:solidFill>
            </a:endParaRPr>
          </a:p>
          <a:p>
            <a:r>
              <a:rPr lang="es-CL" sz="2000" b="1" dirty="0">
                <a:solidFill>
                  <a:schemeClr val="bg1"/>
                </a:solidFill>
              </a:rPr>
              <a:t>Semana:</a:t>
            </a:r>
            <a:r>
              <a:rPr lang="es-CL" sz="2000" dirty="0">
                <a:solidFill>
                  <a:schemeClr val="bg1"/>
                </a:solidFill>
              </a:rPr>
              <a:t> del 06 de Abril al 10 de Abril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A6F23D-5E9A-46DD-9E55-E92C67F9F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44" y="248205"/>
            <a:ext cx="1600200" cy="1905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1E3A89D-281E-4E04-A6BA-827037032EB0}"/>
              </a:ext>
            </a:extLst>
          </p:cNvPr>
          <p:cNvSpPr/>
          <p:nvPr/>
        </p:nvSpPr>
        <p:spPr>
          <a:xfrm>
            <a:off x="2589212" y="5543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CL" altLang="es-C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 Isabel Riquelme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U.T.P.</a:t>
            </a:r>
          </a:p>
        </p:txBody>
      </p:sp>
    </p:spTree>
    <p:extLst>
      <p:ext uri="{BB962C8B-B14F-4D97-AF65-F5344CB8AC3E}">
        <p14:creationId xmlns:p14="http://schemas.microsoft.com/office/powerpoint/2010/main" val="208609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8F3483-03EB-4C45-9B72-A495D57B2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" y="346229"/>
            <a:ext cx="10857389" cy="61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n título-5">
            <a:extLst>
              <a:ext uri="{FF2B5EF4-FFF2-40B4-BE49-F238E27FC236}">
                <a16:creationId xmlns:a16="http://schemas.microsoft.com/office/drawing/2014/main" id="{69A1D65F-9649-4A34-86D2-0A5A30C8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13242" r="6683" b="9052"/>
          <a:stretch>
            <a:fillRect/>
          </a:stretch>
        </p:blipFill>
        <p:spPr bwMode="auto">
          <a:xfrm>
            <a:off x="1847850" y="404814"/>
            <a:ext cx="860425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6AC705-4922-4448-B8AE-6C88669F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95" y="404812"/>
            <a:ext cx="11532093" cy="637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21510AC9-8A37-492C-85CA-9C728C16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89"/>
          <a:stretch>
            <a:fillRect/>
          </a:stretch>
        </p:blipFill>
        <p:spPr bwMode="auto">
          <a:xfrm>
            <a:off x="390617" y="476251"/>
            <a:ext cx="11185865" cy="61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in título-12">
            <a:extLst>
              <a:ext uri="{FF2B5EF4-FFF2-40B4-BE49-F238E27FC236}">
                <a16:creationId xmlns:a16="http://schemas.microsoft.com/office/drawing/2014/main" id="{C2C06B58-2D33-43A0-9097-73461BCB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13242" r="6683" b="8009"/>
          <a:stretch>
            <a:fillRect/>
          </a:stretch>
        </p:blipFill>
        <p:spPr bwMode="auto">
          <a:xfrm>
            <a:off x="461640" y="141339"/>
            <a:ext cx="11434438" cy="649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ED3DE64C-5F35-455C-9BC6-8ABCC8B5A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89"/>
          <a:stretch>
            <a:fillRect/>
          </a:stretch>
        </p:blipFill>
        <p:spPr bwMode="auto">
          <a:xfrm>
            <a:off x="363984" y="333376"/>
            <a:ext cx="11248008" cy="628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F97D30D-405E-4F06-9A47-B38EFEB3B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</p:spPr>
        <p:txBody>
          <a:bodyPr/>
          <a:lstStyle/>
          <a:p>
            <a:pPr eaLnBrk="1" hangingPunct="1"/>
            <a:r>
              <a:rPr lang="es-ES" altLang="es-CL" sz="3800" dirty="0">
                <a:solidFill>
                  <a:schemeClr val="bg1"/>
                </a:solidFill>
              </a:rPr>
              <a:t>Cambios del NEOLÍTICO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4BB997D-6614-4B86-A70F-E7360E0E3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81075"/>
            <a:ext cx="8229600" cy="55435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grupo social tiene que hacerse </a:t>
            </a:r>
            <a:r>
              <a:rPr lang="es-ES" altLang="es-CL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sedentario</a:t>
            </a:r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proteger la siembra y los frutos de su esfuerzo.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CL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agricultores tienen que formar grupos más numerosos, los primeros </a:t>
            </a:r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poblados</a:t>
            </a:r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para defenderse mutuamente.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CL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esos núcleos urbanos la especialización se hace más compleja. Las </a:t>
            </a:r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artesanías</a:t>
            </a:r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requieren un aprendizaje profesional más largo.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CL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existencia de excedentes permite los intercambios de productos.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CL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Empezaron a percibirse adelantos en el transporte, tanto en el fluvial (barcas de piel animal), como en el terrestre (carros de ruedas macizas tirados por renos, bovinos y, más tarde, caballos). </a:t>
            </a:r>
          </a:p>
          <a:p>
            <a:pPr eaLnBrk="1" hangingPunct="1"/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culto a los muertos y las nuevas </a:t>
            </a:r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creencias</a:t>
            </a:r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basadas en la tierra como fuente de riqueza dan lugar a manifestaciones artísticas nuevas: la pintura rupestre se esquematiza, aparece la cerámica y los grandes monumentos de enterramiento (</a:t>
            </a:r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megalitos</a:t>
            </a:r>
            <a:r>
              <a:rPr lang="es-ES" altLang="es-C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dolmen/menhir)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580px-Neolitico-agricultura">
            <a:extLst>
              <a:ext uri="{FF2B5EF4-FFF2-40B4-BE49-F238E27FC236}">
                <a16:creationId xmlns:a16="http://schemas.microsoft.com/office/drawing/2014/main" id="{82DEB9A8-5C84-4922-ADA9-70FFC9DF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55107"/>
            <a:ext cx="11262435" cy="61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9A0858-61A9-4CA3-9897-8A22A7930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36" y="284085"/>
            <a:ext cx="10963922" cy="62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2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in título-8">
            <a:extLst>
              <a:ext uri="{FF2B5EF4-FFF2-40B4-BE49-F238E27FC236}">
                <a16:creationId xmlns:a16="http://schemas.microsoft.com/office/drawing/2014/main" id="{D9A2AFAC-2BF9-4D60-8032-F14E9A9A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13240" r="9045" b="11157"/>
          <a:stretch>
            <a:fillRect/>
          </a:stretch>
        </p:blipFill>
        <p:spPr bwMode="auto">
          <a:xfrm>
            <a:off x="630315" y="404814"/>
            <a:ext cx="10848512" cy="612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81200" y="548681"/>
            <a:ext cx="8229600" cy="5577483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ES" dirty="0">
                <a:solidFill>
                  <a:srgbClr val="002060"/>
                </a:solidFill>
              </a:rPr>
              <a:t>La historia de la humanidad abarca millones de años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" sz="1800" i="1" dirty="0">
                <a:solidFill>
                  <a:srgbClr val="002060"/>
                </a:solidFill>
              </a:rPr>
              <a:t>(Se cree que los primeros hombres aparecieron hace más de tres millones de años).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sz="1800" i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dirty="0">
                <a:solidFill>
                  <a:schemeClr val="bg1"/>
                </a:solidFill>
              </a:rPr>
              <a:t>Para estudiar la historia necesitamos medir el tiempo con distintas unidades: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ES" b="1" dirty="0">
                <a:solidFill>
                  <a:schemeClr val="bg1"/>
                </a:solidFill>
              </a:rPr>
              <a:t>Años:</a:t>
            </a:r>
            <a:r>
              <a:rPr lang="es-ES" dirty="0">
                <a:solidFill>
                  <a:schemeClr val="bg1"/>
                </a:solidFill>
              </a:rPr>
              <a:t> Medida para periodos pequeños.</a:t>
            </a:r>
          </a:p>
          <a:p>
            <a:pPr>
              <a:lnSpc>
                <a:spcPct val="90000"/>
              </a:lnSpc>
            </a:pPr>
            <a:r>
              <a:rPr lang="es-ES" b="1" dirty="0">
                <a:solidFill>
                  <a:schemeClr val="bg1"/>
                </a:solidFill>
              </a:rPr>
              <a:t>Lustro: </a:t>
            </a:r>
            <a:r>
              <a:rPr lang="es-ES" dirty="0">
                <a:solidFill>
                  <a:schemeClr val="bg1"/>
                </a:solidFill>
              </a:rPr>
              <a:t>Periodo de cinco años.</a:t>
            </a:r>
            <a:endParaRPr lang="es-ES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ES" b="1" dirty="0">
                <a:solidFill>
                  <a:schemeClr val="bg1"/>
                </a:solidFill>
              </a:rPr>
              <a:t>Década: </a:t>
            </a:r>
            <a:r>
              <a:rPr lang="es-ES" dirty="0">
                <a:solidFill>
                  <a:schemeClr val="bg1"/>
                </a:solidFill>
              </a:rPr>
              <a:t>Periodo de diez años.</a:t>
            </a:r>
          </a:p>
          <a:p>
            <a:pPr>
              <a:lnSpc>
                <a:spcPct val="90000"/>
              </a:lnSpc>
            </a:pPr>
            <a:r>
              <a:rPr lang="es-ES" b="1" dirty="0">
                <a:solidFill>
                  <a:schemeClr val="bg1"/>
                </a:solidFill>
              </a:rPr>
              <a:t>Siglo: </a:t>
            </a:r>
            <a:r>
              <a:rPr lang="es-ES" dirty="0">
                <a:solidFill>
                  <a:schemeClr val="bg1"/>
                </a:solidFill>
              </a:rPr>
              <a:t>Periodo de cien años.</a:t>
            </a:r>
          </a:p>
          <a:p>
            <a:pPr>
              <a:lnSpc>
                <a:spcPct val="90000"/>
              </a:lnSpc>
            </a:pPr>
            <a:r>
              <a:rPr lang="es-ES" b="1" dirty="0">
                <a:solidFill>
                  <a:schemeClr val="bg1"/>
                </a:solidFill>
              </a:rPr>
              <a:t>Milenio: </a:t>
            </a:r>
            <a:r>
              <a:rPr lang="es-ES" dirty="0">
                <a:solidFill>
                  <a:schemeClr val="bg1"/>
                </a:solidFill>
              </a:rPr>
              <a:t>Periodo de mil años.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75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58668E52-5C10-41FC-A7E1-E38239AC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5" b="15733"/>
          <a:stretch>
            <a:fillRect/>
          </a:stretch>
        </p:blipFill>
        <p:spPr bwMode="auto">
          <a:xfrm>
            <a:off x="612559" y="404813"/>
            <a:ext cx="10830757" cy="60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DEDF07-67AE-4F98-AA1E-A03BD8A51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Ahora nos pondremos a trabajar</a:t>
            </a:r>
            <a:br>
              <a:rPr lang="es-CL" dirty="0"/>
            </a:br>
            <a:r>
              <a:rPr lang="es-CL" dirty="0"/>
              <a:t>Desarrolle a continuación la tarea………….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A69606-A59A-4BA4-8790-8233E1FCD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95" y="3268273"/>
            <a:ext cx="3962743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6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Tx/>
              <a:buNone/>
            </a:pPr>
            <a:r>
              <a:rPr lang="es-ES" sz="1900" dirty="0">
                <a:solidFill>
                  <a:srgbClr val="002060"/>
                </a:solidFill>
              </a:rPr>
              <a:t>La cronología es el estudio de las fechas y las etapas del pasado.</a:t>
            </a:r>
          </a:p>
          <a:p>
            <a:pPr algn="just">
              <a:buFontTx/>
              <a:buNone/>
            </a:pPr>
            <a:endParaRPr lang="es-ES" sz="1900" dirty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es-ES" sz="1900" dirty="0">
                <a:solidFill>
                  <a:srgbClr val="002060"/>
                </a:solidFill>
              </a:rPr>
              <a:t>    Los hechos históricos se ordenan cronológicamente, es decir, ordenados desde los más antiguos a los más recientes </a:t>
            </a:r>
            <a:r>
              <a:rPr lang="es-ES" sz="1900" i="1" dirty="0">
                <a:solidFill>
                  <a:srgbClr val="002060"/>
                </a:solidFill>
              </a:rPr>
              <a:t>(muchos hechos son consecuencia de otros).</a:t>
            </a:r>
          </a:p>
        </p:txBody>
      </p:sp>
      <p:pic>
        <p:nvPicPr>
          <p:cNvPr id="3" name="Picture 5" descr="ANd9GcRrjNQPYIW2Iv2uZcRL3PsR33fJU4TPVusW5yTUHvEUUCiwLDyX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3573017"/>
            <a:ext cx="2663825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5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>
                <a:solidFill>
                  <a:srgbClr val="002060"/>
                </a:solidFill>
              </a:rPr>
              <a:t>Las fuentes históricas.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Tx/>
              <a:buNone/>
            </a:pPr>
            <a:r>
              <a:rPr lang="es-ES" sz="2300" dirty="0">
                <a:solidFill>
                  <a:srgbClr val="002060"/>
                </a:solidFill>
              </a:rPr>
              <a:t>Llamamos fuentes históricas a todos aquellos elementos que nos sirven para conocer la historia de forma fiable. Suelen ser testimonios orales, escritos, materiales, gráficos, </a:t>
            </a:r>
            <a:r>
              <a:rPr lang="es-ES" sz="2300" dirty="0" err="1">
                <a:solidFill>
                  <a:srgbClr val="002060"/>
                </a:solidFill>
              </a:rPr>
              <a:t>etc</a:t>
            </a:r>
            <a:r>
              <a:rPr lang="es-ES" sz="2300" dirty="0">
                <a:solidFill>
                  <a:srgbClr val="002060"/>
                </a:solidFill>
              </a:rPr>
              <a:t> , que nos ayudan a saber cómo fue el pasado.</a:t>
            </a:r>
          </a:p>
        </p:txBody>
      </p:sp>
      <p:pic>
        <p:nvPicPr>
          <p:cNvPr id="4" name="Picture 5" descr="ANd9GcRGYgPFF0yrwfIaSClk5pPtsR6oBeHNyh1jIRa86f7PqBBCd1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877601"/>
            <a:ext cx="2735262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ua-mini-libro-r-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70" y="4003299"/>
            <a:ext cx="2635569" cy="179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Nd9GcTNK3xhJ03-EWyZSbCbEZMKVz0ygR6A9rk4TV_c6FV8mkeiJ8le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224095"/>
            <a:ext cx="2125157" cy="187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8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600" dirty="0">
                <a:solidFill>
                  <a:srgbClr val="002060"/>
                </a:solidFill>
              </a:rPr>
              <a:t>Las grandes etapas históricas</a:t>
            </a:r>
            <a:r>
              <a:rPr lang="es-ES" sz="23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35188" y="1628775"/>
            <a:ext cx="7777236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800" dirty="0">
                <a:solidFill>
                  <a:srgbClr val="002060"/>
                </a:solidFill>
              </a:rPr>
              <a:t>Los historiadores dividen la historia en varias etapas o periodos. 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.bp.blogspot.com/-uxK3P-0xJBI/VTGd90bhGDI/AAAAAAAAACA/2ToZLL6VYWw/s1600/etapas-histo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884503"/>
            <a:ext cx="8529531" cy="36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9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070717klphisun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7"/>
            <a:ext cx="7632700" cy="50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8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6AFEC-C0A6-4B33-ADD8-0C3D65B5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1" y="137273"/>
            <a:ext cx="8534400" cy="1507067"/>
          </a:xfrm>
        </p:spPr>
        <p:txBody>
          <a:bodyPr/>
          <a:lstStyle/>
          <a:p>
            <a:r>
              <a:rPr lang="es-CL" dirty="0"/>
              <a:t>Los albores de la humanidad.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224EB4A-9514-4D69-AA56-9124D8841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04" y="1431747"/>
            <a:ext cx="10928412" cy="52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5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7DF16B3-3EEF-4AFB-B15C-964233E02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625" y="0"/>
            <a:ext cx="8534400" cy="910291"/>
          </a:xfrm>
        </p:spPr>
        <p:txBody>
          <a:bodyPr/>
          <a:lstStyle/>
          <a:p>
            <a:pPr eaLnBrk="1" hangingPunct="1"/>
            <a:r>
              <a:rPr lang="es-ES" altLang="es-CL" dirty="0"/>
              <a:t>El proceso de hominización </a:t>
            </a:r>
          </a:p>
        </p:txBody>
      </p:sp>
      <p:pic>
        <p:nvPicPr>
          <p:cNvPr id="8195" name="Picture 5" descr="HOMINIZACION">
            <a:extLst>
              <a:ext uri="{FF2B5EF4-FFF2-40B4-BE49-F238E27FC236}">
                <a16:creationId xmlns:a16="http://schemas.microsoft.com/office/drawing/2014/main" id="{9E4A43A9-9116-44C9-BC18-E1F73A77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0" y="1014583"/>
            <a:ext cx="4797363" cy="41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EVOLUCI%C3%93N+DE+LOS+HOM%C3%8DNIDOS">
            <a:extLst>
              <a:ext uri="{FF2B5EF4-FFF2-40B4-BE49-F238E27FC236}">
                <a16:creationId xmlns:a16="http://schemas.microsoft.com/office/drawing/2014/main" id="{93251678-7A1C-4D7F-B6F4-5845F75A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93" y="2086252"/>
            <a:ext cx="6634288" cy="461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in título-1">
            <a:hlinkClick r:id="rId2" action="ppaction://hlinkfile"/>
            <a:extLst>
              <a:ext uri="{FF2B5EF4-FFF2-40B4-BE49-F238E27FC236}">
                <a16:creationId xmlns:a16="http://schemas.microsoft.com/office/drawing/2014/main" id="{346F31F2-8147-4677-931B-B3F80A41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5347" r="14566" b="13240"/>
          <a:stretch>
            <a:fillRect/>
          </a:stretch>
        </p:blipFill>
        <p:spPr bwMode="auto">
          <a:xfrm>
            <a:off x="204187" y="352426"/>
            <a:ext cx="11647502" cy="634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</TotalTime>
  <Words>390</Words>
  <Application>Microsoft Office PowerPoint</Application>
  <PresentationFormat>Panorámica</PresentationFormat>
  <Paragraphs>38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Century Gothic</vt:lpstr>
      <vt:lpstr>Times New Roman</vt:lpstr>
      <vt:lpstr>Wingdings</vt:lpstr>
      <vt:lpstr>Wingdings 2</vt:lpstr>
      <vt:lpstr>Wingdings 3</vt:lpstr>
      <vt:lpstr>Sector</vt:lpstr>
      <vt:lpstr>GUIA DIGITAL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albores de la humanidad.</vt:lpstr>
      <vt:lpstr>El proceso de hominización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Cambios del NEOLÍTICO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DIGITAL 2</dc:title>
  <dc:creator>maryte Serrano</dc:creator>
  <cp:lastModifiedBy>UTP-F31</cp:lastModifiedBy>
  <cp:revision>3</cp:revision>
  <dcterms:created xsi:type="dcterms:W3CDTF">2020-04-02T15:56:35Z</dcterms:created>
  <dcterms:modified xsi:type="dcterms:W3CDTF">2020-04-03T00:17:41Z</dcterms:modified>
</cp:coreProperties>
</file>