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75" r:id="rId6"/>
    <p:sldId id="276" r:id="rId7"/>
    <p:sldId id="262" r:id="rId8"/>
    <p:sldId id="263" r:id="rId9"/>
    <p:sldId id="269" r:id="rId10"/>
    <p:sldId id="261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242FB7-3605-4574-838F-DDC4A51E8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B692A3-B3E1-4462-9367-BA65335B4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3518-3FA5-49E0-94BF-7425329BD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94577-4A72-4791-9971-AF3DC036E3A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9465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052FE-C135-4F8E-A055-1A148A1BE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9626" y="1813348"/>
            <a:ext cx="7197726" cy="805565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GUIA DIGITAL  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E1750F-C9BD-4AD1-84C4-2087EA249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44" y="248205"/>
            <a:ext cx="1600200" cy="1905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01666F3-9911-4282-9636-41C6113518EC}"/>
              </a:ext>
            </a:extLst>
          </p:cNvPr>
          <p:cNvSpPr/>
          <p:nvPr/>
        </p:nvSpPr>
        <p:spPr>
          <a:xfrm>
            <a:off x="2763914" y="7830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CL" alt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Colegio Isabel Riquelme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U.T.P.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E8F8E1-6C8F-4BAD-AA3C-796FE97313E3}"/>
              </a:ext>
            </a:extLst>
          </p:cNvPr>
          <p:cNvSpPr txBox="1"/>
          <p:nvPr/>
        </p:nvSpPr>
        <p:spPr>
          <a:xfrm>
            <a:off x="3480046" y="3187083"/>
            <a:ext cx="7803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ASIGNATURA: HISTORIA, GEOGRAFIA Y CIENCIAS SOCIALES</a:t>
            </a:r>
            <a:endParaRPr lang="es-CL" sz="2400" dirty="0"/>
          </a:p>
          <a:p>
            <a:r>
              <a:rPr lang="es-CL" sz="2400" b="1" dirty="0"/>
              <a:t>CURSO: 8° BÁSICO </a:t>
            </a:r>
            <a:endParaRPr lang="es-CL" sz="2400" dirty="0"/>
          </a:p>
          <a:p>
            <a:r>
              <a:rPr lang="es-CL" sz="2400" b="1" dirty="0"/>
              <a:t>DOCENTE: MARIA TERESA SERRANO </a:t>
            </a:r>
            <a:endParaRPr lang="es-CL" sz="2400" dirty="0"/>
          </a:p>
          <a:p>
            <a:r>
              <a:rPr lang="es-CL" sz="2400" b="1" dirty="0"/>
              <a:t>Semana:</a:t>
            </a:r>
            <a:r>
              <a:rPr lang="es-CL" sz="2400" dirty="0"/>
              <a:t> del 06 de Abril al 10 de Abril</a:t>
            </a:r>
            <a:endParaRPr lang="es-C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193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EDADC-DB84-4498-906B-8FA7EC18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HUMANISMO - RENACIMIENTO</a:t>
            </a:r>
            <a:br>
              <a:rPr lang="es-ES" b="1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DB9411-621B-4E38-A64E-D37E77992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64913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CL" altLang="es-CL" sz="2400" dirty="0">
                <a:latin typeface="Arial Narrow" panose="020B0606020202030204" pitchFamily="34" charset="0"/>
              </a:rPr>
              <a:t>En resumen podemos decir que es un:</a:t>
            </a:r>
          </a:p>
          <a:p>
            <a:pPr algn="just">
              <a:lnSpc>
                <a:spcPct val="90000"/>
              </a:lnSpc>
            </a:pPr>
            <a:r>
              <a:rPr lang="es-CL" altLang="es-CL" sz="2400" dirty="0">
                <a:latin typeface="Arial Narrow" panose="020B0606020202030204" pitchFamily="34" charset="0"/>
              </a:rPr>
              <a:t>Movimiento intelectual y artístico que expreso la nueva mentalidad. </a:t>
            </a:r>
          </a:p>
          <a:p>
            <a:pPr algn="just">
              <a:lnSpc>
                <a:spcPct val="90000"/>
              </a:lnSpc>
            </a:pPr>
            <a:r>
              <a:rPr lang="es-CL" altLang="es-CL" sz="2400" dirty="0">
                <a:latin typeface="Arial Narrow" panose="020B0606020202030204" pitchFamily="34" charset="0"/>
              </a:rPr>
              <a:t>Se diferencia al humanismo del renacimiento.	</a:t>
            </a:r>
          </a:p>
          <a:p>
            <a:pPr algn="just">
              <a:lnSpc>
                <a:spcPct val="90000"/>
              </a:lnSpc>
              <a:buNone/>
            </a:pPr>
            <a:r>
              <a:rPr lang="es-CL" altLang="es-CL" sz="2400" b="1" dirty="0">
                <a:latin typeface="Arial Narrow" panose="020B0606020202030204" pitchFamily="34" charset="0"/>
              </a:rPr>
              <a:t>	Humanismo: </a:t>
            </a:r>
            <a:r>
              <a:rPr lang="es-CL" altLang="es-CL" sz="2400" dirty="0">
                <a:latin typeface="Arial Narrow" panose="020B0606020202030204" pitchFamily="34" charset="0"/>
              </a:rPr>
              <a:t>Movimiento </a:t>
            </a:r>
            <a:r>
              <a:rPr lang="es-CL" altLang="es-CL" sz="2400" b="1" dirty="0">
                <a:latin typeface="Arial Narrow" panose="020B0606020202030204" pitchFamily="34" charset="0"/>
              </a:rPr>
              <a:t>intelectual.</a:t>
            </a:r>
            <a:endParaRPr lang="es-CL" altLang="es-CL" sz="2400" dirty="0">
              <a:latin typeface="Arial Narrow" panose="020B0606020202030204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s-CL" altLang="es-CL" sz="2400" dirty="0">
                <a:latin typeface="Arial Narrow" panose="020B0606020202030204" pitchFamily="34" charset="0"/>
              </a:rPr>
              <a:t>	</a:t>
            </a:r>
            <a:r>
              <a:rPr lang="es-CL" altLang="es-CL" sz="2400" b="1" dirty="0">
                <a:latin typeface="Arial Narrow" panose="020B0606020202030204" pitchFamily="34" charset="0"/>
              </a:rPr>
              <a:t>Renacimiento</a:t>
            </a:r>
            <a:r>
              <a:rPr lang="es-CL" altLang="es-CL" sz="2400" dirty="0">
                <a:latin typeface="Arial Narrow" panose="020B0606020202030204" pitchFamily="34" charset="0"/>
              </a:rPr>
              <a:t>: Movimiento </a:t>
            </a:r>
            <a:r>
              <a:rPr lang="es-CL" altLang="es-CL" sz="2400" b="1" dirty="0">
                <a:latin typeface="Arial Narrow" panose="020B0606020202030204" pitchFamily="34" charset="0"/>
              </a:rPr>
              <a:t>artístico</a:t>
            </a:r>
            <a:r>
              <a:rPr lang="es-CL" altLang="es-CL" sz="2400" dirty="0">
                <a:latin typeface="Arial Narrow" panose="020B0606020202030204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s-CL" altLang="es-CL" sz="2400" dirty="0">
                <a:latin typeface="Arial Narrow" panose="020B0606020202030204" pitchFamily="34" charset="0"/>
              </a:rPr>
              <a:t>Se difunde en Europa durante los siglos XV y XVI.</a:t>
            </a:r>
          </a:p>
          <a:p>
            <a:pPr algn="just">
              <a:lnSpc>
                <a:spcPct val="90000"/>
              </a:lnSpc>
            </a:pPr>
            <a:r>
              <a:rPr lang="es-CL" altLang="es-CL" sz="2400" dirty="0">
                <a:latin typeface="Arial Narrow" panose="020B0606020202030204" pitchFamily="34" charset="0"/>
              </a:rPr>
              <a:t>El concepto humanista viene de </a:t>
            </a:r>
            <a:r>
              <a:rPr lang="es-CL" altLang="es-CL" sz="2400" b="1" i="1" u="sng" dirty="0" err="1">
                <a:latin typeface="Arial Narrow" panose="020B0606020202030204" pitchFamily="34" charset="0"/>
              </a:rPr>
              <a:t>studia</a:t>
            </a:r>
            <a:r>
              <a:rPr lang="es-CL" altLang="es-CL" sz="2400" b="1" i="1" u="sng" dirty="0">
                <a:latin typeface="Arial Narrow" panose="020B0606020202030204" pitchFamily="34" charset="0"/>
              </a:rPr>
              <a:t> </a:t>
            </a:r>
            <a:r>
              <a:rPr lang="es-CL" altLang="es-CL" sz="2400" b="1" i="1" u="sng" dirty="0" err="1">
                <a:latin typeface="Arial Narrow" panose="020B0606020202030204" pitchFamily="34" charset="0"/>
              </a:rPr>
              <a:t>humanitatis</a:t>
            </a:r>
            <a:r>
              <a:rPr lang="es-CL" altLang="es-CL" sz="2400" b="1" i="1" u="sng" dirty="0">
                <a:latin typeface="Arial Narrow" panose="020B0606020202030204" pitchFamily="34" charset="0"/>
              </a:rPr>
              <a:t>. </a:t>
            </a:r>
            <a:r>
              <a:rPr lang="es-CL" altLang="es-CL" sz="2400" dirty="0">
                <a:latin typeface="Arial Narrow" panose="020B0606020202030204" pitchFamily="34" charset="0"/>
              </a:rPr>
              <a:t>Hace referencia a los estudios de la gramática, retórica historia, literatura y filosofía moral</a:t>
            </a:r>
            <a:endParaRPr lang="es-CL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691B0D-9144-4676-BBA0-FAF56EC5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678" y="298292"/>
            <a:ext cx="3182388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23C673-21FD-4E4F-AD1C-296C36DA8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Ahora nos pondremos a trabajar</a:t>
            </a:r>
          </a:p>
          <a:p>
            <a:r>
              <a:rPr lang="es-CL" dirty="0"/>
              <a:t>Desarrolle a continuación la tarea………….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BB27B4-1791-4E32-BB5F-5BEB142BB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379" y="4333694"/>
            <a:ext cx="3962400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B6514-D28E-448F-BAE7-DFC5C353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MUNDO MEDIEVAL AL MUNDO MODERNO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BD3693-CCBF-4934-8801-FDA3E9D9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inicio de una nueva época .</a:t>
            </a:r>
          </a:p>
          <a:p>
            <a:r>
              <a:rPr lang="es-ES" alt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Desde finales del siglo XV hasta finales del siglo  XVIII.</a:t>
            </a:r>
          </a:p>
          <a:p>
            <a:r>
              <a:rPr lang="es-ES" alt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 Representa el fin del Imperio Bizantino.</a:t>
            </a:r>
          </a:p>
          <a:p>
            <a:r>
              <a:rPr lang="es-ES" alt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 Se da el desarrollo  del Imperialismo Colonial .</a:t>
            </a:r>
          </a:p>
          <a:p>
            <a:r>
              <a:rPr lang="es-ES" alt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Europa deja de ser una zona aislada del mundo, es el centro de comunicaciones a nivel mundial.</a:t>
            </a:r>
            <a:endParaRPr lang="es-ES" altLang="es-C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044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A420C92-187F-48E7-8547-9BDD4E4E1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07993"/>
              </p:ext>
            </p:extLst>
          </p:nvPr>
        </p:nvGraphicFramePr>
        <p:xfrm>
          <a:off x="153140" y="144063"/>
          <a:ext cx="11512118" cy="6602966"/>
        </p:xfrm>
        <a:graphic>
          <a:graphicData uri="http://schemas.openxmlformats.org/drawingml/2006/table">
            <a:tbl>
              <a:tblPr/>
              <a:tblGrid>
                <a:gridCol w="4604847">
                  <a:extLst>
                    <a:ext uri="{9D8B030D-6E8A-4147-A177-3AD203B41FA5}">
                      <a16:colId xmlns:a16="http://schemas.microsoft.com/office/drawing/2014/main" val="4092140222"/>
                    </a:ext>
                  </a:extLst>
                </a:gridCol>
                <a:gridCol w="2511735">
                  <a:extLst>
                    <a:ext uri="{9D8B030D-6E8A-4147-A177-3AD203B41FA5}">
                      <a16:colId xmlns:a16="http://schemas.microsoft.com/office/drawing/2014/main" val="3329296596"/>
                    </a:ext>
                  </a:extLst>
                </a:gridCol>
                <a:gridCol w="4395536">
                  <a:extLst>
                    <a:ext uri="{9D8B030D-6E8A-4147-A177-3AD203B41FA5}">
                      <a16:colId xmlns:a16="http://schemas.microsoft.com/office/drawing/2014/main" val="1431361793"/>
                    </a:ext>
                  </a:extLst>
                </a:gridCol>
              </a:tblGrid>
              <a:tr h="794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MUNDO MEDIEVAL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MUNDO MODERNO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543434"/>
                  </a:ext>
                </a:extLst>
              </a:tr>
              <a:tr h="1159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Teocéntrica, expandir la fe  cristiana o católica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Narrow" pitchFamily="34" charset="0"/>
                        </a:rPr>
                        <a:t>Mentalidad europea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Antropocéntrica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ruptura en la cristiandad, nuevas iglesias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31427"/>
                  </a:ext>
                </a:extLst>
              </a:tr>
              <a:tr h="116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Estamental; nobleza , clero, campesinos, vasallaje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Narrow" pitchFamily="34" charset="0"/>
                        </a:rPr>
                        <a:t>Sociedad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Estamental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aparecen nuevos grupos sociales, burgueses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24714"/>
                  </a:ext>
                </a:extLst>
              </a:tr>
              <a:tr h="1161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Cerrada: basada en agricultura, feudalista, autártica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Narrow" pitchFamily="34" charset="0"/>
                        </a:rPr>
                        <a:t>Economía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Abierta:  desarrollo comercial, inicios del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capitalismo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369174"/>
                  </a:ext>
                </a:extLst>
              </a:tr>
              <a:tr h="1159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Monarquías, unión del poder político con la iglesia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Narrow" pitchFamily="34" charset="0"/>
                        </a:rPr>
                        <a:t>Organización política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Se conforman los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Estados Nacionales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68009"/>
                  </a:ext>
                </a:extLst>
              </a:tr>
              <a:tr h="116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Cerrado, pocos desplazamiento de población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Narrow" pitchFamily="34" charset="0"/>
                        </a:rPr>
                        <a:t>Espacio Territorial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Abierto, migraciones y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exploraciones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fuera de Europa.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97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12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A36C7-3675-4A84-9592-F23F646E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cs typeface="Arial" pitchFamily="34" charset="0"/>
              </a:rPr>
              <a:t>EL HUMANISMO RENACENTISTA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8ACEB7-014F-4C39-BC9B-E187FDCF7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5838"/>
            <a:ext cx="10131425" cy="45250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altLang="es-CL" sz="2800" dirty="0">
                <a:latin typeface="Arial Narrow" panose="020B0606020202030204" pitchFamily="34" charset="0"/>
              </a:rPr>
              <a:t>Basado en una nueva mentalidad </a:t>
            </a:r>
            <a:r>
              <a:rPr lang="es-ES" altLang="es-CL" sz="2800" b="1" dirty="0">
                <a:latin typeface="Arial Narrow" panose="020B0606020202030204" pitchFamily="34" charset="0"/>
              </a:rPr>
              <a:t>ANTROPOCENTRICA</a:t>
            </a:r>
            <a:r>
              <a:rPr lang="es-ES" altLang="es-CL" sz="2800" dirty="0">
                <a:latin typeface="Arial Narrow" panose="020B0606020202030204" pitchFamily="34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s-ES" altLang="es-CL" sz="2800" dirty="0">
                <a:latin typeface="Arial Narrow" panose="020B0606020202030204" pitchFamily="34" charset="0"/>
              </a:rPr>
              <a:t>Se centra en el ser humano al igual que la cultura clásica.</a:t>
            </a:r>
          </a:p>
          <a:p>
            <a:pPr algn="just">
              <a:lnSpc>
                <a:spcPct val="90000"/>
              </a:lnSpc>
            </a:pPr>
            <a:r>
              <a:rPr lang="es-ES" altLang="es-CL" sz="2800" dirty="0">
                <a:latin typeface="Arial Narrow" panose="020B0606020202030204" pitchFamily="34" charset="0"/>
              </a:rPr>
              <a:t>Rescata los ideales de la cultura clásica: arte, filosofía, latín.</a:t>
            </a:r>
          </a:p>
          <a:p>
            <a:pPr algn="just">
              <a:lnSpc>
                <a:spcPct val="90000"/>
              </a:lnSpc>
            </a:pPr>
            <a:r>
              <a:rPr lang="es-ES" altLang="es-CL" sz="2800" b="1" dirty="0">
                <a:latin typeface="Arial Narrow" panose="020B0606020202030204" pitchFamily="34" charset="0"/>
              </a:rPr>
              <a:t>Humano</a:t>
            </a:r>
            <a:r>
              <a:rPr lang="es-ES" altLang="es-CL" sz="2800" dirty="0">
                <a:latin typeface="Arial Narrow" panose="020B0606020202030204" pitchFamily="34" charset="0"/>
              </a:rPr>
              <a:t>: capaz de crear su destino, puede ser cristiano pero sin sobre valorizar a Dios, es libre, el conocimiento se obtiene por medio de la razón               ( intelecto) y la experimentación. </a:t>
            </a:r>
          </a:p>
          <a:p>
            <a:pPr algn="just">
              <a:lnSpc>
                <a:spcPct val="90000"/>
              </a:lnSpc>
            </a:pPr>
            <a:r>
              <a:rPr lang="es-ES" altLang="es-CL" sz="2800" dirty="0">
                <a:latin typeface="Arial Narrow" panose="020B0606020202030204" pitchFamily="34" charset="0"/>
              </a:rPr>
              <a:t>Se desarrolla a partir del Siglo XIV en Europa.</a:t>
            </a:r>
          </a:p>
          <a:p>
            <a:pPr algn="just">
              <a:lnSpc>
                <a:spcPct val="90000"/>
              </a:lnSpc>
            </a:pPr>
            <a:r>
              <a:rPr lang="es-ES" altLang="es-CL" sz="2800" dirty="0">
                <a:latin typeface="Arial Narrow" panose="020B0606020202030204" pitchFamily="34" charset="0"/>
              </a:rPr>
              <a:t>Movimiento intelectual y artístico. Se difunde durante los siglos XV y XVI.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4353AF-3C74-4149-9AC3-C3CB5D0A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956" y="214213"/>
            <a:ext cx="3011988" cy="307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8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DA7D972-D65D-4248-8E45-8BD10F8EE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>
                <a:latin typeface="Book Antiqua" panose="02040602050305030304" pitchFamily="18" charset="0"/>
              </a:rPr>
              <a:t>CARACTERÍSTICAS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70F6645-15D3-48A1-8A89-9B24DC895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es-ES" altLang="es-CL">
                <a:latin typeface="Book Antiqua" panose="02040602050305030304" pitchFamily="18" charset="0"/>
              </a:rPr>
              <a:t>Antropocéntrico.</a:t>
            </a:r>
          </a:p>
          <a:p>
            <a:pPr eaLnBrk="1" hangingPunct="1"/>
            <a:r>
              <a:rPr lang="es-ES" altLang="es-CL">
                <a:latin typeface="Book Antiqua" panose="02040602050305030304" pitchFamily="18" charset="0"/>
              </a:rPr>
              <a:t>El ser humano es universal, capaz de construir su propio destino.</a:t>
            </a:r>
          </a:p>
          <a:p>
            <a:pPr eaLnBrk="1" hangingPunct="1"/>
            <a:r>
              <a:rPr lang="es-ES" altLang="es-CL">
                <a:latin typeface="Book Antiqua" panose="02040602050305030304" pitchFamily="18" charset="0"/>
              </a:rPr>
              <a:t>Desarrollo del espíritu crítico.</a:t>
            </a:r>
          </a:p>
          <a:p>
            <a:pPr eaLnBrk="1" hangingPunct="1"/>
            <a:r>
              <a:rPr lang="es-ES" altLang="es-CL">
                <a:latin typeface="Book Antiqua" panose="02040602050305030304" pitchFamily="18" charset="0"/>
              </a:rPr>
              <a:t>Aunque lo religioso sigue presente, el conocimiento y la razón comienzan a sobrepasar a la fe.</a:t>
            </a:r>
          </a:p>
          <a:p>
            <a:pPr eaLnBrk="1" hangingPunct="1"/>
            <a:r>
              <a:rPr lang="es-ES" altLang="es-CL">
                <a:latin typeface="Book Antiqua" panose="02040602050305030304" pitchFamily="18" charset="0"/>
              </a:rPr>
              <a:t>Espíritu cívico.</a:t>
            </a:r>
          </a:p>
          <a:p>
            <a:pPr eaLnBrk="1" hangingPunct="1"/>
            <a:r>
              <a:rPr lang="es-ES" altLang="es-CL">
                <a:latin typeface="Book Antiqua" panose="02040602050305030304" pitchFamily="18" charset="0"/>
              </a:rPr>
              <a:t>Se busca el conocimiento amplio en diversas disciplinas.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DF8EE3B-749C-4E2F-9090-3C020BFBC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>
                <a:latin typeface="Book Antiqua" charset="0"/>
                <a:cs typeface="+mj-cs"/>
              </a:rPr>
              <a:t>CONSECUENCIAS</a:t>
            </a:r>
            <a:endParaRPr lang="es-CL">
              <a:latin typeface="Book Antiqua" charset="0"/>
              <a:cs typeface="+mj-cs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ECA671D-8EE3-448E-816B-7EF8A8EA89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" altLang="es-CL" sz="2400" b="1">
                <a:latin typeface="Book Antiqua" panose="02040602050305030304" pitchFamily="18" charset="0"/>
              </a:rPr>
              <a:t>El ser humano y la naturaleza pasaron a ocupar el centro de los estudios y preocupaciones de la ciencia, el arte y la filosofía, desplazando a la teología. Así, la mentalidad pasó de ser </a:t>
            </a:r>
            <a:r>
              <a:rPr lang="es-ES" altLang="es-CL" sz="2400" b="1" u="sng">
                <a:latin typeface="Book Antiqua" panose="02040602050305030304" pitchFamily="18" charset="0"/>
              </a:rPr>
              <a:t>teocéntrica</a:t>
            </a:r>
            <a:r>
              <a:rPr lang="es-ES" altLang="es-CL" sz="2400" b="1">
                <a:latin typeface="Book Antiqua" panose="02040602050305030304" pitchFamily="18" charset="0"/>
              </a:rPr>
              <a:t> (Edad Media) a </a:t>
            </a:r>
            <a:r>
              <a:rPr lang="es-ES" altLang="es-CL" sz="2400" b="1" u="sng">
                <a:latin typeface="Book Antiqua" panose="02040602050305030304" pitchFamily="18" charset="0"/>
              </a:rPr>
              <a:t>antropocéntrica</a:t>
            </a:r>
            <a:r>
              <a:rPr lang="es-ES" altLang="es-CL" sz="2400" b="1">
                <a:latin typeface="Book Antiqua" panose="02040602050305030304" pitchFamily="18" charset="0"/>
              </a:rPr>
              <a:t> (Edad Moderna)</a:t>
            </a:r>
            <a:endParaRPr lang="es-CL" altLang="es-CL" sz="2400" b="1">
              <a:latin typeface="Book Antiqua" panose="02040602050305030304" pitchFamily="18" charset="0"/>
            </a:endParaRPr>
          </a:p>
        </p:txBody>
      </p:sp>
      <p:pic>
        <p:nvPicPr>
          <p:cNvPr id="25605" name="Picture 5" descr="creacion_adan">
            <a:extLst>
              <a:ext uri="{FF2B5EF4-FFF2-40B4-BE49-F238E27FC236}">
                <a16:creationId xmlns:a16="http://schemas.microsoft.com/office/drawing/2014/main" id="{EF6A8300-D26B-4DA2-8302-85ED2E34D3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1412875"/>
            <a:ext cx="3241675" cy="487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2F9FE99-79C4-4198-A304-3D745916A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>
                <a:latin typeface="Book Antiqua" charset="0"/>
                <a:cs typeface="+mj-cs"/>
              </a:rPr>
              <a:t>EL RENACIMIENTO</a:t>
            </a:r>
            <a:endParaRPr lang="es-CL">
              <a:latin typeface="Book Antiqua" charset="0"/>
              <a:cs typeface="+mj-cs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1039807-C2D4-47C1-9763-4EC92A297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s-ES" altLang="es-CL" sz="2800" dirty="0">
                <a:latin typeface="Book Antiqua" panose="02040602050305030304" pitchFamily="18" charset="0"/>
              </a:rPr>
              <a:t>Corresponde a la faceta artística del Humanismo. Al igual que éste, muestra admiración por las obras grecorromanas, en las que se inspira y a las que perfecciona. Su tema central también es el ser humano, la naturaleza y lo mitológico, aunque no se deja de lado lo religioso. Se dio en literatura, pintura, escultura, música y arquitectura.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CB01BD-0482-4DE5-9F44-EEA4F1D6E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895" y="28194"/>
            <a:ext cx="6232125" cy="2619077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9BA88BA-0FDF-431D-9B83-961A3AB31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>
                <a:latin typeface="Book Antiqua" panose="02040602050305030304" pitchFamily="18" charset="0"/>
              </a:rPr>
              <a:t>CARACTERÍSTICAS</a:t>
            </a:r>
            <a:endParaRPr lang="es-CL" altLang="es-CL">
              <a:latin typeface="Book Antiqua" panose="02040602050305030304" pitchFamily="18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FF231A0-1FFA-4D44-A859-7F1B8D420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1" y="2065867"/>
            <a:ext cx="10131425" cy="3649133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>
                <a:latin typeface="Book Antiqua" charset="0"/>
                <a:cs typeface="+mn-cs"/>
              </a:rPr>
              <a:t>Los artistas eran financiados por ricos nobles, burgueses o papas, conocidos como </a:t>
            </a:r>
            <a:r>
              <a:rPr lang="es-ES" sz="3200" b="1" dirty="0">
                <a:latin typeface="Book Antiqua" charset="0"/>
                <a:cs typeface="+mn-cs"/>
              </a:rPr>
              <a:t>mecenas.</a:t>
            </a:r>
          </a:p>
          <a:p>
            <a:pPr eaLnBrk="1" hangingPunct="1">
              <a:defRPr/>
            </a:pPr>
            <a:r>
              <a:rPr lang="es-ES" sz="3200" dirty="0">
                <a:latin typeface="Book Antiqua" charset="0"/>
                <a:cs typeface="+mn-cs"/>
              </a:rPr>
              <a:t>Los artistas comienzan a firmar sus obras.</a:t>
            </a:r>
          </a:p>
          <a:p>
            <a:pPr eaLnBrk="1" hangingPunct="1">
              <a:defRPr/>
            </a:pPr>
            <a:endParaRPr lang="es-CL" sz="3200" dirty="0">
              <a:latin typeface="Book Antiqua" charset="0"/>
              <a:cs typeface="+mn-cs"/>
            </a:endParaRPr>
          </a:p>
          <a:p>
            <a:pPr eaLnBrk="1" hangingPunct="1">
              <a:defRPr/>
            </a:pPr>
            <a:endParaRPr lang="es-CL" dirty="0"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0E9F2A-0851-41A9-A36B-948F5FE1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04" y="4168066"/>
            <a:ext cx="4572396" cy="26899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43DFA25-577F-4C8D-A24C-795ABB391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>
                <a:latin typeface="Book Antiqua" charset="0"/>
                <a:cs typeface="+mj-cs"/>
              </a:rPr>
              <a:t>LA CIENCIA</a:t>
            </a:r>
            <a:endParaRPr lang="es-CL">
              <a:latin typeface="Book Antiqua" charset="0"/>
              <a:cs typeface="+mj-cs"/>
            </a:endParaRP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F47AE8E9-A7B7-4915-AB7E-82F91781C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s-ES" altLang="es-CL" sz="3200" dirty="0">
                <a:latin typeface="Book Antiqua" panose="02040602050305030304" pitchFamily="18" charset="0"/>
              </a:rPr>
              <a:t>Gracias al Humanismo, se reiniciaron los estudios científicos, basándose en la experimentación como herramienta para conocer y explicar la realidad. Surgía así la ciencia moderna.</a:t>
            </a:r>
          </a:p>
          <a:p>
            <a:pPr eaLnBrk="1" hangingPunct="1"/>
            <a:endParaRPr lang="es-CL" altLang="es-CL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{8B4206AE-0D7C-485A-944D-390CA17066E2}tf03457452</Template>
  <TotalTime>32</TotalTime>
  <Words>606</Words>
  <Application>Microsoft Office PowerPoint</Application>
  <PresentationFormat>Panorámica</PresentationFormat>
  <Paragraphs>63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Book Antiqua</vt:lpstr>
      <vt:lpstr>Calibri</vt:lpstr>
      <vt:lpstr>Calibri Light</vt:lpstr>
      <vt:lpstr>Times New Roman</vt:lpstr>
      <vt:lpstr>Celestial</vt:lpstr>
      <vt:lpstr>GUIA DIGITAL  2</vt:lpstr>
      <vt:lpstr>DEL MUNDO MEDIEVAL AL MUNDO MODERNO</vt:lpstr>
      <vt:lpstr>Presentación de PowerPoint</vt:lpstr>
      <vt:lpstr>EL HUMANISMO RENACENTISTA</vt:lpstr>
      <vt:lpstr>CARACTERÍSTICAS</vt:lpstr>
      <vt:lpstr>CONSECUENCIAS</vt:lpstr>
      <vt:lpstr>EL RENACIMIENTO</vt:lpstr>
      <vt:lpstr>CARACTERÍSTICAS</vt:lpstr>
      <vt:lpstr>LA CIENCIA</vt:lpstr>
      <vt:lpstr>HUMANISMO - RENACIMIENTO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DIGITAL  2</dc:title>
  <dc:creator>maryte Serrano</dc:creator>
  <cp:lastModifiedBy>UTP-F31</cp:lastModifiedBy>
  <cp:revision>4</cp:revision>
  <dcterms:created xsi:type="dcterms:W3CDTF">2020-04-02T02:14:06Z</dcterms:created>
  <dcterms:modified xsi:type="dcterms:W3CDTF">2020-04-03T00:22:17Z</dcterms:modified>
</cp:coreProperties>
</file>