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4" r:id="rId4"/>
    <p:sldId id="271" r:id="rId5"/>
    <p:sldId id="265" r:id="rId6"/>
    <p:sldId id="269" r:id="rId7"/>
    <p:sldId id="272" r:id="rId8"/>
    <p:sldId id="262" r:id="rId9"/>
    <p:sldId id="263" r:id="rId10"/>
  </p:sldIdLst>
  <p:sldSz cx="12192000" cy="6858000"/>
  <p:notesSz cx="12192000" cy="6858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7601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7601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7601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1524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6452" y="3683507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3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0577" y="0"/>
            <a:ext cx="3008630" cy="6858000"/>
          </a:xfrm>
          <a:custGeom>
            <a:avLst/>
            <a:gdLst/>
            <a:ahLst/>
            <a:cxnLst/>
            <a:rect l="l" t="t" r="r" b="b"/>
            <a:pathLst>
              <a:path w="3008629" h="6858000">
                <a:moveTo>
                  <a:pt x="3008375" y="0"/>
                </a:moveTo>
                <a:lnTo>
                  <a:pt x="2043498" y="0"/>
                </a:lnTo>
                <a:lnTo>
                  <a:pt x="0" y="6857996"/>
                </a:lnTo>
                <a:lnTo>
                  <a:pt x="3008375" y="6857996"/>
                </a:lnTo>
                <a:lnTo>
                  <a:pt x="3008375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5858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6141" y="0"/>
                </a:moveTo>
                <a:lnTo>
                  <a:pt x="0" y="0"/>
                </a:lnTo>
                <a:lnTo>
                  <a:pt x="1207429" y="6857996"/>
                </a:lnTo>
                <a:lnTo>
                  <a:pt x="2586141" y="6857996"/>
                </a:lnTo>
                <a:lnTo>
                  <a:pt x="2586141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3688" y="3048000"/>
            <a:ext cx="3258820" cy="3810000"/>
          </a:xfrm>
          <a:custGeom>
            <a:avLst/>
            <a:gdLst/>
            <a:ahLst/>
            <a:cxnLst/>
            <a:rect l="l" t="t" r="r" b="b"/>
            <a:pathLst>
              <a:path w="3258820" h="3810000">
                <a:moveTo>
                  <a:pt x="3258311" y="0"/>
                </a:moveTo>
                <a:lnTo>
                  <a:pt x="0" y="3809999"/>
                </a:lnTo>
                <a:lnTo>
                  <a:pt x="3258311" y="3809999"/>
                </a:lnTo>
                <a:lnTo>
                  <a:pt x="3258311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9312" y="0"/>
            <a:ext cx="2849880" cy="6858000"/>
          </a:xfrm>
          <a:custGeom>
            <a:avLst/>
            <a:gdLst/>
            <a:ahLst/>
            <a:cxnLst/>
            <a:rect l="l" t="t" r="r" b="b"/>
            <a:pathLst>
              <a:path w="2849879" h="6858000">
                <a:moveTo>
                  <a:pt x="2849639" y="0"/>
                </a:moveTo>
                <a:lnTo>
                  <a:pt x="0" y="0"/>
                </a:lnTo>
                <a:lnTo>
                  <a:pt x="2466225" y="6857996"/>
                </a:lnTo>
                <a:lnTo>
                  <a:pt x="2849639" y="6857996"/>
                </a:lnTo>
                <a:lnTo>
                  <a:pt x="2849639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9648" y="0"/>
            <a:ext cx="1289685" cy="6858000"/>
          </a:xfrm>
          <a:custGeom>
            <a:avLst/>
            <a:gdLst/>
            <a:ahLst/>
            <a:cxnLst/>
            <a:rect l="l" t="t" r="r" b="b"/>
            <a:pathLst>
              <a:path w="1289684" h="6858000">
                <a:moveTo>
                  <a:pt x="1289303" y="0"/>
                </a:moveTo>
                <a:lnTo>
                  <a:pt x="1017690" y="0"/>
                </a:lnTo>
                <a:lnTo>
                  <a:pt x="0" y="6857996"/>
                </a:lnTo>
                <a:lnTo>
                  <a:pt x="1289303" y="6857996"/>
                </a:lnTo>
                <a:lnTo>
                  <a:pt x="1289303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0"/>
            <a:ext cx="841375" cy="5666740"/>
          </a:xfrm>
          <a:custGeom>
            <a:avLst/>
            <a:gdLst/>
            <a:ahLst/>
            <a:cxnLst/>
            <a:rect l="l" t="t" r="r" b="b"/>
            <a:pathLst>
              <a:path w="841375" h="5666740">
                <a:moveTo>
                  <a:pt x="841248" y="0"/>
                </a:moveTo>
                <a:lnTo>
                  <a:pt x="0" y="0"/>
                </a:lnTo>
                <a:lnTo>
                  <a:pt x="0" y="5666232"/>
                </a:lnTo>
                <a:lnTo>
                  <a:pt x="841248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1524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6452" y="3683507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3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0577" y="0"/>
            <a:ext cx="3008630" cy="6858000"/>
          </a:xfrm>
          <a:custGeom>
            <a:avLst/>
            <a:gdLst/>
            <a:ahLst/>
            <a:cxnLst/>
            <a:rect l="l" t="t" r="r" b="b"/>
            <a:pathLst>
              <a:path w="3008629" h="6858000">
                <a:moveTo>
                  <a:pt x="3008375" y="0"/>
                </a:moveTo>
                <a:lnTo>
                  <a:pt x="2043498" y="0"/>
                </a:lnTo>
                <a:lnTo>
                  <a:pt x="0" y="6857996"/>
                </a:lnTo>
                <a:lnTo>
                  <a:pt x="3008375" y="6857996"/>
                </a:lnTo>
                <a:lnTo>
                  <a:pt x="3008375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5858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6141" y="0"/>
                </a:moveTo>
                <a:lnTo>
                  <a:pt x="0" y="0"/>
                </a:lnTo>
                <a:lnTo>
                  <a:pt x="1207429" y="6857996"/>
                </a:lnTo>
                <a:lnTo>
                  <a:pt x="2586141" y="6857996"/>
                </a:lnTo>
                <a:lnTo>
                  <a:pt x="2586141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3688" y="3048000"/>
            <a:ext cx="3258820" cy="3810000"/>
          </a:xfrm>
          <a:custGeom>
            <a:avLst/>
            <a:gdLst/>
            <a:ahLst/>
            <a:cxnLst/>
            <a:rect l="l" t="t" r="r" b="b"/>
            <a:pathLst>
              <a:path w="3258820" h="3810000">
                <a:moveTo>
                  <a:pt x="3258311" y="0"/>
                </a:moveTo>
                <a:lnTo>
                  <a:pt x="0" y="3809999"/>
                </a:lnTo>
                <a:lnTo>
                  <a:pt x="3258311" y="3809999"/>
                </a:lnTo>
                <a:lnTo>
                  <a:pt x="3258311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9312" y="0"/>
            <a:ext cx="2849880" cy="6858000"/>
          </a:xfrm>
          <a:custGeom>
            <a:avLst/>
            <a:gdLst/>
            <a:ahLst/>
            <a:cxnLst/>
            <a:rect l="l" t="t" r="r" b="b"/>
            <a:pathLst>
              <a:path w="2849879" h="6858000">
                <a:moveTo>
                  <a:pt x="2849639" y="0"/>
                </a:moveTo>
                <a:lnTo>
                  <a:pt x="0" y="0"/>
                </a:lnTo>
                <a:lnTo>
                  <a:pt x="2466225" y="6857996"/>
                </a:lnTo>
                <a:lnTo>
                  <a:pt x="2849639" y="6857996"/>
                </a:lnTo>
                <a:lnTo>
                  <a:pt x="2849639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9648" y="0"/>
            <a:ext cx="1289685" cy="6858000"/>
          </a:xfrm>
          <a:custGeom>
            <a:avLst/>
            <a:gdLst/>
            <a:ahLst/>
            <a:cxnLst/>
            <a:rect l="l" t="t" r="r" b="b"/>
            <a:pathLst>
              <a:path w="1289684" h="6858000">
                <a:moveTo>
                  <a:pt x="1289303" y="0"/>
                </a:moveTo>
                <a:lnTo>
                  <a:pt x="1017690" y="0"/>
                </a:lnTo>
                <a:lnTo>
                  <a:pt x="0" y="6857996"/>
                </a:lnTo>
                <a:lnTo>
                  <a:pt x="1289303" y="6857996"/>
                </a:lnTo>
                <a:lnTo>
                  <a:pt x="1289303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3411" y="179908"/>
            <a:ext cx="10425176" cy="1247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47601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0174" y="1746007"/>
            <a:ext cx="11331651" cy="3950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MONICA.ARETIO@COLEGIO-ISABELRIQUELME.CL" TargetMode="External"/><Relationship Id="rId3" Type="http://schemas.openxmlformats.org/officeDocument/2006/relationships/image" Target="../media/image4.jpg"/><Relationship Id="rId7" Type="http://schemas.openxmlformats.org/officeDocument/2006/relationships/hyperlink" Target="mailto:MACARENA.MORAN@COLEGIO-ISABELRIQUELME.CL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NADIA.MIRANDA@COLEGIO-ISABELRIQUELME.CL" TargetMode="External"/><Relationship Id="rId5" Type="http://schemas.openxmlformats.org/officeDocument/2006/relationships/hyperlink" Target="mailto:LAURA.RODRIGUEZ@COLEGIO-ISABELRIQUELME.CL" TargetMode="Externa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78408" y="3648455"/>
            <a:ext cx="1853183" cy="2657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24000" y="461521"/>
            <a:ext cx="7696200" cy="37061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45" algn="ctr">
              <a:lnSpc>
                <a:spcPct val="100000"/>
              </a:lnSpc>
              <a:spcBef>
                <a:spcPts val="100"/>
              </a:spcBef>
            </a:pPr>
            <a:r>
              <a:rPr lang="es-CL" sz="4800" b="1" spc="75" dirty="0">
                <a:solidFill>
                  <a:srgbClr val="539F20"/>
                </a:solidFill>
                <a:latin typeface="Arial"/>
                <a:cs typeface="Arial"/>
              </a:rPr>
              <a:t>TEMA</a:t>
            </a:r>
            <a:r>
              <a:rPr sz="4800" b="1" spc="75" dirty="0">
                <a:solidFill>
                  <a:srgbClr val="539F20"/>
                </a:solidFill>
                <a:latin typeface="Arial"/>
                <a:cs typeface="Arial"/>
              </a:rPr>
              <a:t> </a:t>
            </a:r>
            <a:r>
              <a:rPr sz="4800" b="1" spc="50" dirty="0">
                <a:solidFill>
                  <a:srgbClr val="539F20"/>
                </a:solidFill>
                <a:latin typeface="Arial"/>
                <a:cs typeface="Arial"/>
              </a:rPr>
              <a:t>DE </a:t>
            </a:r>
            <a:r>
              <a:rPr sz="4800" b="1" spc="-110" dirty="0">
                <a:solidFill>
                  <a:srgbClr val="539F20"/>
                </a:solidFill>
                <a:latin typeface="Arial"/>
                <a:cs typeface="Arial"/>
              </a:rPr>
              <a:t>HOY:  </a:t>
            </a:r>
            <a:r>
              <a:rPr lang="es-CL" sz="4800" b="1" spc="85" dirty="0">
                <a:solidFill>
                  <a:srgbClr val="E76617"/>
                </a:solidFill>
                <a:latin typeface="Arial"/>
                <a:cs typeface="Arial"/>
              </a:rPr>
              <a:t>MODIFICACIONES AL REGISTRO SOCIAL DE HOGARES.</a:t>
            </a:r>
            <a:r>
              <a:rPr lang="es-CL" sz="1400" b="1" spc="85" dirty="0">
                <a:solidFill>
                  <a:srgbClr val="E76617"/>
                </a:solidFill>
                <a:latin typeface="Arial"/>
                <a:cs typeface="Arial"/>
              </a:rPr>
              <a:t>(1)</a:t>
            </a:r>
            <a:r>
              <a:rPr lang="es-CL" sz="4800" b="1" spc="85" dirty="0">
                <a:solidFill>
                  <a:srgbClr val="E76617"/>
                </a:solidFill>
                <a:latin typeface="Arial"/>
                <a:cs typeface="Arial"/>
              </a:rPr>
              <a:t/>
            </a:r>
            <a:br>
              <a:rPr lang="es-CL" sz="4800" b="1" spc="85" dirty="0">
                <a:solidFill>
                  <a:srgbClr val="E76617"/>
                </a:solidFill>
                <a:latin typeface="Arial"/>
                <a:cs typeface="Arial"/>
              </a:rPr>
            </a:br>
            <a:endParaRPr sz="4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475976" y="0"/>
            <a:ext cx="1716023" cy="21061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0BEF7B76-974D-427A-9C52-6B8F3B02A9B3}"/>
              </a:ext>
            </a:extLst>
          </p:cNvPr>
          <p:cNvSpPr txBox="1"/>
          <p:nvPr/>
        </p:nvSpPr>
        <p:spPr>
          <a:xfrm flipH="1">
            <a:off x="1305232" y="6347913"/>
            <a:ext cx="9896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(1) </a:t>
            </a:r>
            <a:r>
              <a:rPr lang="es-CL" dirty="0"/>
              <a:t>Fuente: Guía de beneficios sociales , Escuela de Trabajo Social PUC.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41375" cy="5666740"/>
          </a:xfrm>
          <a:custGeom>
            <a:avLst/>
            <a:gdLst/>
            <a:ahLst/>
            <a:cxnLst/>
            <a:rect l="l" t="t" r="r" b="b"/>
            <a:pathLst>
              <a:path w="841375" h="5666740">
                <a:moveTo>
                  <a:pt x="841248" y="0"/>
                </a:moveTo>
                <a:lnTo>
                  <a:pt x="0" y="0"/>
                </a:lnTo>
                <a:lnTo>
                  <a:pt x="0" y="5666232"/>
                </a:lnTo>
                <a:lnTo>
                  <a:pt x="841248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070335" y="0"/>
            <a:ext cx="1121663" cy="11765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153906" y="6556349"/>
            <a:ext cx="267208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5" dirty="0">
                <a:solidFill>
                  <a:srgbClr val="006FC0"/>
                </a:solidFill>
                <a:latin typeface="Trebuchet MS"/>
                <a:cs typeface="Trebuchet MS"/>
              </a:rPr>
              <a:t>EQUIPO</a:t>
            </a:r>
            <a:r>
              <a:rPr sz="900" b="1" spc="-5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900" b="1" dirty="0">
                <a:solidFill>
                  <a:srgbClr val="006FC0"/>
                </a:solidFill>
                <a:latin typeface="Trebuchet MS"/>
                <a:cs typeface="Trebuchet MS"/>
              </a:rPr>
              <a:t>PSICOSOCIAL</a:t>
            </a:r>
            <a:r>
              <a:rPr sz="900" b="1" spc="-6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900" b="1" spc="5" dirty="0">
                <a:solidFill>
                  <a:srgbClr val="006FC0"/>
                </a:solidFill>
                <a:latin typeface="Trebuchet MS"/>
                <a:cs typeface="Trebuchet MS"/>
              </a:rPr>
              <a:t>COLEGIO</a:t>
            </a:r>
            <a:r>
              <a:rPr sz="900" b="1" spc="-7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900" b="1" spc="5" dirty="0">
                <a:solidFill>
                  <a:srgbClr val="006FC0"/>
                </a:solidFill>
                <a:latin typeface="Trebuchet MS"/>
                <a:cs typeface="Trebuchet MS"/>
              </a:rPr>
              <a:t>ISABEL</a:t>
            </a:r>
            <a:r>
              <a:rPr sz="900" b="1" spc="-3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900" b="1" spc="5" dirty="0">
                <a:solidFill>
                  <a:srgbClr val="006FC0"/>
                </a:solidFill>
                <a:latin typeface="Trebuchet MS"/>
                <a:cs typeface="Trebuchet MS"/>
              </a:rPr>
              <a:t>RIQUELME.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" y="0"/>
            <a:ext cx="9677400" cy="29687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53110" marR="5080" indent="-741045" algn="ctr">
              <a:lnSpc>
                <a:spcPct val="100000"/>
              </a:lnSpc>
              <a:spcBef>
                <a:spcPts val="110"/>
              </a:spcBef>
            </a:pPr>
            <a:r>
              <a:rPr lang="es-CL" sz="4800" spc="-5" dirty="0">
                <a:solidFill>
                  <a:schemeClr val="accent3">
                    <a:lumMod val="75000"/>
                  </a:schemeClr>
                </a:solidFill>
              </a:rPr>
              <a:t>¿QUÉ DEBO HACER SI NECESITO ACTUALIZAR MI REGISTRO SOCIAL DE HOGARES?</a:t>
            </a:r>
            <a:br>
              <a:rPr lang="es-CL" sz="4800" spc="-5" dirty="0">
                <a:solidFill>
                  <a:schemeClr val="accent3">
                    <a:lumMod val="75000"/>
                  </a:schemeClr>
                </a:solidFill>
              </a:rPr>
            </a:br>
            <a:endParaRPr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xmlns="" id="{A8518FD2-51F1-48BD-BB11-B1F1DE71778C}"/>
              </a:ext>
            </a:extLst>
          </p:cNvPr>
          <p:cNvSpPr/>
          <p:nvPr/>
        </p:nvSpPr>
        <p:spPr>
          <a:xfrm>
            <a:off x="283463" y="3496055"/>
            <a:ext cx="2980944" cy="29809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363CF943-EDBB-4821-919D-33F7509D0389}"/>
              </a:ext>
            </a:extLst>
          </p:cNvPr>
          <p:cNvSpPr/>
          <p:nvPr/>
        </p:nvSpPr>
        <p:spPr>
          <a:xfrm>
            <a:off x="3898395" y="2968761"/>
            <a:ext cx="5029200" cy="2338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/>
              <a:t>DEPENDERÁ DE LA INFORMACIÓN QUE NECESITA ACTUALIZAR.</a:t>
            </a:r>
          </a:p>
          <a:p>
            <a:pPr algn="ctr"/>
            <a:endParaRPr lang="es-CL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:a16="http://schemas.microsoft.com/office/drawing/2014/main" xmlns="" id="{A8152DCF-CF4E-45CF-BDD4-6AEBA12C4A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228600"/>
            <a:ext cx="9601199" cy="638764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71525" marR="5080" indent="-759460" algn="ctr">
              <a:lnSpc>
                <a:spcPct val="100000"/>
              </a:lnSpc>
              <a:spcBef>
                <a:spcPts val="110"/>
              </a:spcBef>
            </a:pPr>
            <a:r>
              <a:rPr lang="es-CL" sz="5400" spc="-5" dirty="0">
                <a:solidFill>
                  <a:schemeClr val="accent3">
                    <a:lumMod val="75000"/>
                  </a:schemeClr>
                </a:solidFill>
                <a:latin typeface="Trebuchet MS"/>
                <a:cs typeface="Trebuchet MS"/>
              </a:rPr>
              <a:t>¿Qué información puedo actualizar en el registro social de hogares?</a:t>
            </a:r>
          </a:p>
          <a:p>
            <a:pPr marL="771525" marR="5080" indent="-759460" algn="ctr">
              <a:lnSpc>
                <a:spcPct val="100000"/>
              </a:lnSpc>
              <a:spcBef>
                <a:spcPts val="110"/>
              </a:spcBef>
            </a:pPr>
            <a:endParaRPr lang="es-CL" sz="4800" spc="-5" dirty="0">
              <a:solidFill>
                <a:schemeClr val="accent3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755015" marR="5080" indent="-742950" algn="l">
              <a:lnSpc>
                <a:spcPct val="100000"/>
              </a:lnSpc>
              <a:spcBef>
                <a:spcPts val="110"/>
              </a:spcBef>
              <a:buAutoNum type="arabicPeriod"/>
            </a:pPr>
            <a:r>
              <a:rPr lang="es-ES" sz="4000" b="1" dirty="0">
                <a:solidFill>
                  <a:schemeClr val="accent6">
                    <a:lumMod val="75000"/>
                  </a:schemeClr>
                </a:solidFill>
              </a:rPr>
              <a:t>Ingresar o desvincular a un miembro del hogar.</a:t>
            </a:r>
          </a:p>
          <a:p>
            <a:pPr marL="755015" marR="5080" indent="-742950" algn="l">
              <a:lnSpc>
                <a:spcPct val="100000"/>
              </a:lnSpc>
              <a:spcBef>
                <a:spcPts val="110"/>
              </a:spcBef>
              <a:buAutoNum type="arabicPeriod"/>
            </a:pPr>
            <a:r>
              <a:rPr lang="es-ES" sz="4000" b="1" dirty="0">
                <a:solidFill>
                  <a:schemeClr val="accent6">
                    <a:lumMod val="75000"/>
                  </a:schemeClr>
                </a:solidFill>
              </a:rPr>
              <a:t>Modificar Ingresos económicos.</a:t>
            </a:r>
          </a:p>
          <a:p>
            <a:pPr marL="755015" marR="5080" indent="-742950" algn="l">
              <a:lnSpc>
                <a:spcPct val="100000"/>
              </a:lnSpc>
              <a:spcBef>
                <a:spcPts val="110"/>
              </a:spcBef>
              <a:buAutoNum type="arabicPeriod"/>
            </a:pPr>
            <a:r>
              <a:rPr lang="es-ES" sz="4000" b="1" dirty="0">
                <a:solidFill>
                  <a:schemeClr val="accent6">
                    <a:lumMod val="75000"/>
                  </a:schemeClr>
                </a:solidFill>
              </a:rPr>
              <a:t>Cambiar situación del trabajador/a.</a:t>
            </a:r>
          </a:p>
          <a:p>
            <a:pPr marL="755015" marR="5080" indent="-742950" algn="l">
              <a:lnSpc>
                <a:spcPct val="100000"/>
              </a:lnSpc>
              <a:spcBef>
                <a:spcPts val="110"/>
              </a:spcBef>
              <a:buAutoNum type="arabicPeriod"/>
            </a:pPr>
            <a:r>
              <a:rPr lang="es-ES" sz="4000" b="1" dirty="0">
                <a:solidFill>
                  <a:schemeClr val="accent6">
                    <a:lumMod val="75000"/>
                  </a:schemeClr>
                </a:solidFill>
              </a:rPr>
              <a:t>Actualización de domicilio. </a:t>
            </a:r>
            <a:endParaRPr sz="4000" b="1" dirty="0">
              <a:solidFill>
                <a:schemeClr val="accent6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927596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:a16="http://schemas.microsoft.com/office/drawing/2014/main" xmlns="" id="{A8152DCF-CF4E-45CF-BDD4-6AEBA12C4A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7039" y="0"/>
            <a:ext cx="9193161" cy="749051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71525" marR="5080" indent="-759460" algn="ctr">
              <a:lnSpc>
                <a:spcPct val="100000"/>
              </a:lnSpc>
              <a:spcBef>
                <a:spcPts val="110"/>
              </a:spcBef>
              <a:buFont typeface="+mj-lt"/>
              <a:buAutoNum type="arabicPeriod"/>
            </a:pPr>
            <a:endParaRPr lang="es-CL" sz="4000" spc="-5" dirty="0">
              <a:solidFill>
                <a:schemeClr val="accent3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755015" marR="5080" indent="-742950" algn="ctr">
              <a:lnSpc>
                <a:spcPct val="100000"/>
              </a:lnSpc>
              <a:spcBef>
                <a:spcPts val="110"/>
              </a:spcBef>
              <a:buFont typeface="+mj-lt"/>
              <a:buAutoNum type="arabicPeriod"/>
            </a:pPr>
            <a:r>
              <a:rPr lang="es-CL" sz="4000" spc="-5" dirty="0">
                <a:solidFill>
                  <a:schemeClr val="accent3">
                    <a:lumMod val="75000"/>
                  </a:schemeClr>
                </a:solidFill>
                <a:latin typeface="Trebuchet MS"/>
                <a:cs typeface="Trebuchet MS"/>
              </a:rPr>
              <a:t>Ingresar o desvincular miembro del hogar. </a:t>
            </a:r>
          </a:p>
          <a:p>
            <a:pPr marL="771525" marR="5080" indent="-759460" algn="l">
              <a:lnSpc>
                <a:spcPct val="100000"/>
              </a:lnSpc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3200" dirty="0">
                <a:solidFill>
                  <a:schemeClr val="accent6">
                    <a:lumMod val="75000"/>
                  </a:schemeClr>
                </a:solidFill>
              </a:rPr>
              <a:t>Debe ingresar a la página de registro social de hogares con su clave única, puede obtenerla en </a:t>
            </a:r>
            <a:r>
              <a:rPr lang="es-ES" sz="3200" u="sng" dirty="0">
                <a:solidFill>
                  <a:schemeClr val="accent6">
                    <a:lumMod val="75000"/>
                  </a:schemeClr>
                </a:solidFill>
              </a:rPr>
              <a:t>www.claveunica.gob.cl </a:t>
            </a:r>
          </a:p>
          <a:p>
            <a:pPr marL="771525" marR="5080" indent="-759460" algn="l">
              <a:lnSpc>
                <a:spcPct val="100000"/>
              </a:lnSpc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3200" dirty="0">
                <a:solidFill>
                  <a:schemeClr val="accent6">
                    <a:lumMod val="75000"/>
                  </a:schemeClr>
                </a:solidFill>
              </a:rPr>
              <a:t>Debe dirigirse a “Ir a mi registro” e ingresar sus datos. Luego pulsar en “ Información de tu hogar” y </a:t>
            </a:r>
            <a:r>
              <a:rPr lang="es-ES" sz="3200" dirty="0" err="1">
                <a:solidFill>
                  <a:schemeClr val="accent6">
                    <a:lumMod val="75000"/>
                  </a:schemeClr>
                </a:solidFill>
              </a:rPr>
              <a:t>clickear</a:t>
            </a:r>
            <a:r>
              <a:rPr lang="es-ES" sz="3200" dirty="0">
                <a:solidFill>
                  <a:schemeClr val="accent6">
                    <a:lumMod val="75000"/>
                  </a:schemeClr>
                </a:solidFill>
              </a:rPr>
              <a:t> en “Quiero agregar o quitar personas de mi hogar”.</a:t>
            </a:r>
          </a:p>
          <a:p>
            <a:pPr marL="771525" marR="5080" indent="-759460" algn="l">
              <a:lnSpc>
                <a:spcPct val="100000"/>
              </a:lnSpc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3200" dirty="0">
                <a:solidFill>
                  <a:schemeClr val="accent6">
                    <a:lumMod val="75000"/>
                  </a:schemeClr>
                </a:solidFill>
              </a:rPr>
              <a:t> Completar el formulario. </a:t>
            </a:r>
          </a:p>
          <a:p>
            <a:pPr marL="771525" marR="5080" indent="-759460" algn="l">
              <a:lnSpc>
                <a:spcPct val="100000"/>
              </a:lnSpc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3200" dirty="0">
                <a:solidFill>
                  <a:schemeClr val="accent6">
                    <a:lumMod val="75000"/>
                  </a:schemeClr>
                </a:solidFill>
              </a:rPr>
              <a:t>adjuntar datos si corresponde.</a:t>
            </a:r>
          </a:p>
          <a:p>
            <a:pPr marL="771525" marR="5080" indent="-759460" algn="l">
              <a:lnSpc>
                <a:spcPct val="100000"/>
              </a:lnSpc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3200" dirty="0">
                <a:solidFill>
                  <a:schemeClr val="accent6">
                    <a:lumMod val="75000"/>
                  </a:schemeClr>
                </a:solidFill>
              </a:rPr>
              <a:t>Confirmar y cerrar. </a:t>
            </a:r>
            <a:endParaRPr lang="es-CL" sz="3200" spc="-5" dirty="0">
              <a:solidFill>
                <a:schemeClr val="accent6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771525" marR="5080" indent="-759460" algn="ctr">
              <a:lnSpc>
                <a:spcPct val="100000"/>
              </a:lnSpc>
              <a:spcBef>
                <a:spcPts val="110"/>
              </a:spcBef>
            </a:pPr>
            <a:endParaRPr lang="es-CL" sz="4000" spc="-5" dirty="0">
              <a:solidFill>
                <a:srgbClr val="476012"/>
              </a:solidFill>
              <a:latin typeface="Trebuchet MS"/>
              <a:cs typeface="Trebuchet MS"/>
            </a:endParaRPr>
          </a:p>
        </p:txBody>
      </p:sp>
      <p:pic>
        <p:nvPicPr>
          <p:cNvPr id="3" name="Picture 2" descr="Nuevo enfoque familiar al Ministerio de Desarrollo Social ...">
            <a:extLst>
              <a:ext uri="{FF2B5EF4-FFF2-40B4-BE49-F238E27FC236}">
                <a16:creationId xmlns:a16="http://schemas.microsoft.com/office/drawing/2014/main" xmlns="" id="{0605CE3F-D3CF-44CC-B22D-B732BBE14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793" y="0"/>
            <a:ext cx="3065206" cy="306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63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>
            <a:extLst>
              <a:ext uri="{FF2B5EF4-FFF2-40B4-BE49-F238E27FC236}">
                <a16:creationId xmlns:a16="http://schemas.microsoft.com/office/drawing/2014/main" xmlns="" id="{3D467841-3740-48AB-8565-662DE10BD07F}"/>
              </a:ext>
            </a:extLst>
          </p:cNvPr>
          <p:cNvSpPr txBox="1">
            <a:spLocks/>
          </p:cNvSpPr>
          <p:nvPr/>
        </p:nvSpPr>
        <p:spPr>
          <a:xfrm>
            <a:off x="27039" y="0"/>
            <a:ext cx="9193161" cy="56182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065" marR="5080" algn="ctr">
              <a:spcBef>
                <a:spcPts val="110"/>
              </a:spcBef>
            </a:pPr>
            <a:endParaRPr lang="es-CL" sz="4000" kern="0" spc="-5" dirty="0">
              <a:solidFill>
                <a:schemeClr val="accent3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12065" marR="5080" algn="ctr">
              <a:spcBef>
                <a:spcPts val="110"/>
              </a:spcBef>
            </a:pPr>
            <a:r>
              <a:rPr lang="es-CL" sz="4000" kern="0" spc="-5" dirty="0">
                <a:solidFill>
                  <a:schemeClr val="accent3">
                    <a:lumMod val="75000"/>
                  </a:schemeClr>
                </a:solidFill>
                <a:latin typeface="Trebuchet MS"/>
                <a:cs typeface="Trebuchet MS"/>
              </a:rPr>
              <a:t>2. Modificación ingresos económicos.</a:t>
            </a:r>
          </a:p>
          <a:p>
            <a:pPr marL="12065" marR="5080" algn="ctr">
              <a:spcBef>
                <a:spcPts val="110"/>
              </a:spcBef>
            </a:pPr>
            <a:endParaRPr lang="es-CL" sz="4000" kern="0" spc="-5" dirty="0">
              <a:solidFill>
                <a:schemeClr val="accent3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771525" marR="5080" indent="-759460"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4000" dirty="0">
                <a:solidFill>
                  <a:schemeClr val="accent6">
                    <a:lumMod val="75000"/>
                  </a:schemeClr>
                </a:solidFill>
              </a:rPr>
              <a:t>Diríjase al apartado “Ingreso”.</a:t>
            </a:r>
          </a:p>
          <a:p>
            <a:pPr marL="771525" marR="5080" indent="-759460"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4000" dirty="0">
                <a:solidFill>
                  <a:schemeClr val="accent6">
                    <a:lumMod val="75000"/>
                  </a:schemeClr>
                </a:solidFill>
              </a:rPr>
              <a:t> Elija la opción que necesita actualizar: “Ingreso del trabajo”, “Ingresos por pensiones” o “Ingresos de capital”.</a:t>
            </a:r>
          </a:p>
          <a:p>
            <a:pPr marL="771525" marR="5080" indent="-759460"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</a:rPr>
              <a:t>Clickee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</a:rPr>
              <a:t> en “editar” y confirme sus nuevos datos. </a:t>
            </a:r>
            <a:endParaRPr lang="es-CL" sz="4000" kern="0" spc="-5" dirty="0">
              <a:solidFill>
                <a:schemeClr val="accent6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2052" name="Picture 4" descr="Inicio – Start-Up Chile">
            <a:extLst>
              <a:ext uri="{FF2B5EF4-FFF2-40B4-BE49-F238E27FC236}">
                <a16:creationId xmlns:a16="http://schemas.microsoft.com/office/drawing/2014/main" xmlns="" id="{2C9DE964-2F8A-45A1-AF83-9C8271ED7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-152400"/>
            <a:ext cx="279082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35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:a16="http://schemas.microsoft.com/office/drawing/2014/main" xmlns="" id="{A8152DCF-CF4E-45CF-BDD4-6AEBA12C4A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7039" y="0"/>
            <a:ext cx="9193161" cy="12580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71525" marR="5080" indent="-759460" algn="ctr">
              <a:lnSpc>
                <a:spcPct val="100000"/>
              </a:lnSpc>
              <a:spcBef>
                <a:spcPts val="110"/>
              </a:spcBef>
              <a:buFont typeface="+mj-lt"/>
              <a:buAutoNum type="arabicPeriod"/>
            </a:pPr>
            <a:endParaRPr lang="es-CL" sz="4000" spc="-5" dirty="0">
              <a:solidFill>
                <a:schemeClr val="accent3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771525" marR="5080" indent="-759460" algn="ctr">
              <a:lnSpc>
                <a:spcPct val="100000"/>
              </a:lnSpc>
              <a:spcBef>
                <a:spcPts val="110"/>
              </a:spcBef>
            </a:pPr>
            <a:endParaRPr lang="es-CL" sz="4000" spc="-5" dirty="0">
              <a:solidFill>
                <a:srgbClr val="476012"/>
              </a:solidFill>
              <a:latin typeface="Trebuchet MS"/>
              <a:cs typeface="Trebuchet MS"/>
            </a:endParaRPr>
          </a:p>
        </p:txBody>
      </p:sp>
      <p:sp>
        <p:nvSpPr>
          <p:cNvPr id="3" name="object 7">
            <a:extLst>
              <a:ext uri="{FF2B5EF4-FFF2-40B4-BE49-F238E27FC236}">
                <a16:creationId xmlns:a16="http://schemas.microsoft.com/office/drawing/2014/main" xmlns="" id="{055DD6F7-930C-4A9F-A096-76D65DEA58BC}"/>
              </a:ext>
            </a:extLst>
          </p:cNvPr>
          <p:cNvSpPr txBox="1">
            <a:spLocks/>
          </p:cNvSpPr>
          <p:nvPr/>
        </p:nvSpPr>
        <p:spPr>
          <a:xfrm>
            <a:off x="27039" y="0"/>
            <a:ext cx="9193161" cy="622093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771525" marR="5080" indent="-759460" algn="ctr">
              <a:spcBef>
                <a:spcPts val="110"/>
              </a:spcBef>
              <a:buFont typeface="+mj-lt"/>
              <a:buAutoNum type="arabicPeriod"/>
            </a:pPr>
            <a:endParaRPr lang="es-CL" sz="4000" kern="0" spc="-5" dirty="0">
              <a:solidFill>
                <a:schemeClr val="accent3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12065" marR="5080" algn="ctr">
              <a:spcBef>
                <a:spcPts val="110"/>
              </a:spcBef>
            </a:pPr>
            <a:r>
              <a:rPr lang="es-CL" sz="4000" kern="0" spc="-5" dirty="0">
                <a:solidFill>
                  <a:schemeClr val="accent3">
                    <a:lumMod val="75000"/>
                  </a:schemeClr>
                </a:solidFill>
                <a:latin typeface="Trebuchet MS"/>
                <a:cs typeface="Trebuchet MS"/>
              </a:rPr>
              <a:t>3. Cambiar situación del trabajador.</a:t>
            </a:r>
          </a:p>
          <a:p>
            <a:pPr marL="12065" marR="5080" algn="ctr">
              <a:spcBef>
                <a:spcPts val="110"/>
              </a:spcBef>
            </a:pPr>
            <a:endParaRPr lang="es-CL" sz="4000" kern="0" spc="-5" dirty="0">
              <a:solidFill>
                <a:schemeClr val="accent3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583565" marR="5080" indent="-571500"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4000" dirty="0">
                <a:solidFill>
                  <a:schemeClr val="accent6">
                    <a:lumMod val="75000"/>
                  </a:schemeClr>
                </a:solidFill>
              </a:rPr>
              <a:t>Dependiente: Aquellos que reciben liquidación de sueldo y en donde el empleador paga tus cotizaciones de AFP y salud. </a:t>
            </a:r>
          </a:p>
          <a:p>
            <a:pPr marL="583565" marR="5080" indent="-571500"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4000" dirty="0">
                <a:solidFill>
                  <a:schemeClr val="accent6">
                    <a:lumMod val="75000"/>
                  </a:schemeClr>
                </a:solidFill>
              </a:rPr>
              <a:t>Independiente: Quienes trabajan con honorarios, </a:t>
            </a: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</a:rPr>
              <a:t>boleteos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</a:rPr>
              <a:t> o realizan prestaciones de servicio a terceros. </a:t>
            </a:r>
          </a:p>
        </p:txBody>
      </p:sp>
      <p:pic>
        <p:nvPicPr>
          <p:cNvPr id="4100" name="Picture 4" descr="Empleado de oficina, trabajador de oficina, mano, humano, niño png ...">
            <a:extLst>
              <a:ext uri="{FF2B5EF4-FFF2-40B4-BE49-F238E27FC236}">
                <a16:creationId xmlns:a16="http://schemas.microsoft.com/office/drawing/2014/main" xmlns="" id="{6ECFBAF8-DE61-4E41-BAA8-A72D5E354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18647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16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:a16="http://schemas.microsoft.com/office/drawing/2014/main" xmlns="" id="{A8152DCF-CF4E-45CF-BDD4-6AEBA12C4A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7039" y="0"/>
            <a:ext cx="9193161" cy="12580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71525" marR="5080" indent="-759460" algn="ctr">
              <a:lnSpc>
                <a:spcPct val="100000"/>
              </a:lnSpc>
              <a:spcBef>
                <a:spcPts val="110"/>
              </a:spcBef>
              <a:buFont typeface="+mj-lt"/>
              <a:buAutoNum type="arabicPeriod"/>
            </a:pPr>
            <a:endParaRPr lang="es-CL" sz="4000" spc="-5" dirty="0">
              <a:solidFill>
                <a:schemeClr val="accent3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771525" marR="5080" indent="-759460" algn="ctr">
              <a:lnSpc>
                <a:spcPct val="100000"/>
              </a:lnSpc>
              <a:spcBef>
                <a:spcPts val="110"/>
              </a:spcBef>
            </a:pPr>
            <a:endParaRPr lang="es-CL" sz="4000" spc="-5" dirty="0">
              <a:solidFill>
                <a:srgbClr val="476012"/>
              </a:solidFill>
              <a:latin typeface="Trebuchet MS"/>
              <a:cs typeface="Trebuchet MS"/>
            </a:endParaRPr>
          </a:p>
        </p:txBody>
      </p:sp>
      <p:sp>
        <p:nvSpPr>
          <p:cNvPr id="3" name="object 7">
            <a:extLst>
              <a:ext uri="{FF2B5EF4-FFF2-40B4-BE49-F238E27FC236}">
                <a16:creationId xmlns:a16="http://schemas.microsoft.com/office/drawing/2014/main" xmlns="" id="{055DD6F7-930C-4A9F-A096-76D65DEA58BC}"/>
              </a:ext>
            </a:extLst>
          </p:cNvPr>
          <p:cNvSpPr txBox="1">
            <a:spLocks/>
          </p:cNvSpPr>
          <p:nvPr/>
        </p:nvSpPr>
        <p:spPr>
          <a:xfrm>
            <a:off x="27039" y="0"/>
            <a:ext cx="9193161" cy="62081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771525" marR="5080" indent="-759460" algn="ctr">
              <a:spcBef>
                <a:spcPts val="110"/>
              </a:spcBef>
              <a:buFont typeface="+mj-lt"/>
              <a:buAutoNum type="arabicPeriod"/>
            </a:pPr>
            <a:endParaRPr lang="es-CL" sz="4000" kern="0" spc="-5" dirty="0">
              <a:solidFill>
                <a:schemeClr val="accent3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12065" marR="5080" algn="ctr">
              <a:spcBef>
                <a:spcPts val="110"/>
              </a:spcBef>
            </a:pPr>
            <a:r>
              <a:rPr lang="es-CL" sz="4000" kern="0" spc="-5" dirty="0">
                <a:solidFill>
                  <a:schemeClr val="accent3">
                    <a:lumMod val="75000"/>
                  </a:schemeClr>
                </a:solidFill>
                <a:latin typeface="Trebuchet MS"/>
                <a:cs typeface="Trebuchet MS"/>
              </a:rPr>
              <a:t>4. Cambiar de dirección. </a:t>
            </a:r>
          </a:p>
          <a:p>
            <a:pPr marL="583565" marR="5080" indent="-571500" algn="just"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4000" dirty="0">
                <a:solidFill>
                  <a:schemeClr val="accent6">
                    <a:lumMod val="75000"/>
                  </a:schemeClr>
                </a:solidFill>
              </a:rPr>
              <a:t>Diríjase a “Información de tu hogar”, luego a “Hogar” .</a:t>
            </a:r>
          </a:p>
          <a:p>
            <a:pPr marL="583565" marR="5080" indent="-571500" algn="just"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4000" dirty="0">
                <a:solidFill>
                  <a:schemeClr val="accent6">
                    <a:lumMod val="75000"/>
                  </a:schemeClr>
                </a:solidFill>
              </a:rPr>
              <a:t>Encontrará un cuadrado anaranjado “ Quiero actualizar los datos de mi domicilio y/o vivienda”, </a:t>
            </a: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</a:rPr>
              <a:t>pinchelo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marL="583565" marR="5080" indent="-571500" algn="just">
              <a:spcBef>
                <a:spcPts val="110"/>
              </a:spcBef>
              <a:buFont typeface="Wingdings" panose="05000000000000000000" pitchFamily="2" charset="2"/>
              <a:buChar char="ü"/>
            </a:pPr>
            <a:r>
              <a:rPr lang="es-ES" sz="4000" dirty="0">
                <a:solidFill>
                  <a:schemeClr val="accent6">
                    <a:lumMod val="75000"/>
                  </a:schemeClr>
                </a:solidFill>
              </a:rPr>
              <a:t>Debe seleccionar si es por cambio de domicilio o por cambios en la vivienda (dentro del mismo domicilio).  </a:t>
            </a:r>
          </a:p>
        </p:txBody>
      </p:sp>
      <p:pic>
        <p:nvPicPr>
          <p:cNvPr id="5122" name="Picture 2" descr="🏠 Casa Emoji">
            <a:extLst>
              <a:ext uri="{FF2B5EF4-FFF2-40B4-BE49-F238E27FC236}">
                <a16:creationId xmlns:a16="http://schemas.microsoft.com/office/drawing/2014/main" xmlns="" id="{75CE3F16-74C3-4D3A-8AAE-111E392C7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4155" y="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937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9010" y="6088514"/>
            <a:ext cx="220345" cy="187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0"/>
              </a:lnSpc>
            </a:pPr>
            <a:r>
              <a:rPr sz="100" b="1" dirty="0">
                <a:solidFill>
                  <a:srgbClr val="888888"/>
                </a:solidFill>
                <a:latin typeface="Trebuchet MS"/>
                <a:cs typeface="Trebuchet MS"/>
              </a:rPr>
              <a:t>NADIA </a:t>
            </a:r>
            <a:r>
              <a:rPr sz="100" b="1" spc="-10" dirty="0">
                <a:solidFill>
                  <a:srgbClr val="888888"/>
                </a:solidFill>
                <a:latin typeface="Trebuchet MS"/>
                <a:cs typeface="Trebuchet MS"/>
              </a:rPr>
              <a:t>CORNEJO </a:t>
            </a:r>
            <a:r>
              <a:rPr sz="100" b="1" spc="-5" dirty="0">
                <a:solidFill>
                  <a:srgbClr val="888888"/>
                </a:solidFill>
                <a:latin typeface="Trebuchet MS"/>
                <a:cs typeface="Trebuchet MS"/>
              </a:rPr>
              <a:t>M. /</a:t>
            </a:r>
            <a:r>
              <a:rPr sz="100" b="1" spc="5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100" b="1" spc="-10" dirty="0">
                <a:solidFill>
                  <a:srgbClr val="888888"/>
                </a:solidFill>
                <a:latin typeface="Trebuchet MS"/>
                <a:cs typeface="Trebuchet MS"/>
              </a:rPr>
              <a:t>PSICÓLOGA</a:t>
            </a:r>
            <a:endParaRPr sz="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r>
              <a:rPr sz="100" b="1" spc="-5" dirty="0">
                <a:solidFill>
                  <a:srgbClr val="888888"/>
                </a:solidFill>
                <a:latin typeface="Trebuchet MS"/>
                <a:cs typeface="Trebuchet MS"/>
              </a:rPr>
              <a:t>MÓNICA </a:t>
            </a:r>
            <a:r>
              <a:rPr sz="100" b="1" spc="-10" dirty="0">
                <a:solidFill>
                  <a:srgbClr val="888888"/>
                </a:solidFill>
                <a:latin typeface="Trebuchet MS"/>
                <a:cs typeface="Trebuchet MS"/>
              </a:rPr>
              <a:t>ARETIO U./ ASISTENTE</a:t>
            </a:r>
            <a:r>
              <a:rPr sz="100" b="1" spc="-5" dirty="0">
                <a:solidFill>
                  <a:srgbClr val="888888"/>
                </a:solidFill>
                <a:latin typeface="Trebuchet MS"/>
                <a:cs typeface="Trebuchet MS"/>
              </a:rPr>
              <a:t> SOCIAL</a:t>
            </a:r>
            <a:endParaRPr sz="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r>
              <a:rPr sz="100" b="1" spc="-5" dirty="0">
                <a:solidFill>
                  <a:srgbClr val="888888"/>
                </a:solidFill>
                <a:latin typeface="Trebuchet MS"/>
                <a:cs typeface="Trebuchet MS"/>
              </a:rPr>
              <a:t>DUPLA </a:t>
            </a:r>
            <a:r>
              <a:rPr sz="100" b="1" spc="-10" dirty="0">
                <a:solidFill>
                  <a:srgbClr val="888888"/>
                </a:solidFill>
                <a:latin typeface="Trebuchet MS"/>
                <a:cs typeface="Trebuchet MS"/>
              </a:rPr>
              <a:t>PSICOSOCIAL</a:t>
            </a:r>
            <a:r>
              <a:rPr sz="100" b="1" spc="-5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100" b="1" spc="-10" dirty="0">
                <a:solidFill>
                  <a:srgbClr val="888888"/>
                </a:solidFill>
                <a:latin typeface="Trebuchet MS"/>
                <a:cs typeface="Trebuchet MS"/>
              </a:rPr>
              <a:t>PIE.</a:t>
            </a:r>
            <a:endParaRPr sz="1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07495" y="9144"/>
            <a:ext cx="984503" cy="10515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3463" y="3496055"/>
            <a:ext cx="2980944" cy="29809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465576" y="667512"/>
            <a:ext cx="6178550" cy="3621404"/>
            <a:chOff x="3465576" y="667512"/>
            <a:chExt cx="6178550" cy="3621404"/>
          </a:xfrm>
        </p:grpSpPr>
        <p:sp>
          <p:nvSpPr>
            <p:cNvPr id="6" name="object 6"/>
            <p:cNvSpPr/>
            <p:nvPr/>
          </p:nvSpPr>
          <p:spPr>
            <a:xfrm>
              <a:off x="3474720" y="676656"/>
              <a:ext cx="6160135" cy="3602990"/>
            </a:xfrm>
            <a:custGeom>
              <a:avLst/>
              <a:gdLst/>
              <a:ahLst/>
              <a:cxnLst/>
              <a:rect l="l" t="t" r="r" b="b"/>
              <a:pathLst>
                <a:path w="6160134" h="3602990">
                  <a:moveTo>
                    <a:pt x="5559552" y="0"/>
                  </a:moveTo>
                  <a:lnTo>
                    <a:pt x="600455" y="0"/>
                  </a:lnTo>
                  <a:lnTo>
                    <a:pt x="553534" y="1806"/>
                  </a:lnTo>
                  <a:lnTo>
                    <a:pt x="507599" y="7137"/>
                  </a:lnTo>
                  <a:lnTo>
                    <a:pt x="462785" y="15859"/>
                  </a:lnTo>
                  <a:lnTo>
                    <a:pt x="419225" y="27839"/>
                  </a:lnTo>
                  <a:lnTo>
                    <a:pt x="377052" y="42942"/>
                  </a:lnTo>
                  <a:lnTo>
                    <a:pt x="336401" y="61035"/>
                  </a:lnTo>
                  <a:lnTo>
                    <a:pt x="297405" y="81985"/>
                  </a:lnTo>
                  <a:lnTo>
                    <a:pt x="260198" y="105658"/>
                  </a:lnTo>
                  <a:lnTo>
                    <a:pt x="224912" y="131921"/>
                  </a:lnTo>
                  <a:lnTo>
                    <a:pt x="191681" y="160640"/>
                  </a:lnTo>
                  <a:lnTo>
                    <a:pt x="160640" y="191681"/>
                  </a:lnTo>
                  <a:lnTo>
                    <a:pt x="131921" y="224912"/>
                  </a:lnTo>
                  <a:lnTo>
                    <a:pt x="105658" y="260198"/>
                  </a:lnTo>
                  <a:lnTo>
                    <a:pt x="81985" y="297405"/>
                  </a:lnTo>
                  <a:lnTo>
                    <a:pt x="61035" y="336401"/>
                  </a:lnTo>
                  <a:lnTo>
                    <a:pt x="42942" y="377052"/>
                  </a:lnTo>
                  <a:lnTo>
                    <a:pt x="27839" y="419225"/>
                  </a:lnTo>
                  <a:lnTo>
                    <a:pt x="15859" y="462785"/>
                  </a:lnTo>
                  <a:lnTo>
                    <a:pt x="7137" y="507599"/>
                  </a:lnTo>
                  <a:lnTo>
                    <a:pt x="1806" y="553534"/>
                  </a:lnTo>
                  <a:lnTo>
                    <a:pt x="0" y="600456"/>
                  </a:lnTo>
                  <a:lnTo>
                    <a:pt x="0" y="3002280"/>
                  </a:lnTo>
                  <a:lnTo>
                    <a:pt x="1806" y="3049201"/>
                  </a:lnTo>
                  <a:lnTo>
                    <a:pt x="7137" y="3095136"/>
                  </a:lnTo>
                  <a:lnTo>
                    <a:pt x="15859" y="3139950"/>
                  </a:lnTo>
                  <a:lnTo>
                    <a:pt x="27839" y="3183510"/>
                  </a:lnTo>
                  <a:lnTo>
                    <a:pt x="42942" y="3225683"/>
                  </a:lnTo>
                  <a:lnTo>
                    <a:pt x="61035" y="3266334"/>
                  </a:lnTo>
                  <a:lnTo>
                    <a:pt x="81985" y="3305330"/>
                  </a:lnTo>
                  <a:lnTo>
                    <a:pt x="105658" y="3342537"/>
                  </a:lnTo>
                  <a:lnTo>
                    <a:pt x="131921" y="3377823"/>
                  </a:lnTo>
                  <a:lnTo>
                    <a:pt x="160640" y="3411054"/>
                  </a:lnTo>
                  <a:lnTo>
                    <a:pt x="191681" y="3442095"/>
                  </a:lnTo>
                  <a:lnTo>
                    <a:pt x="224912" y="3470814"/>
                  </a:lnTo>
                  <a:lnTo>
                    <a:pt x="260198" y="3497077"/>
                  </a:lnTo>
                  <a:lnTo>
                    <a:pt x="297405" y="3520750"/>
                  </a:lnTo>
                  <a:lnTo>
                    <a:pt x="336401" y="3541700"/>
                  </a:lnTo>
                  <a:lnTo>
                    <a:pt x="377052" y="3559793"/>
                  </a:lnTo>
                  <a:lnTo>
                    <a:pt x="419225" y="3574896"/>
                  </a:lnTo>
                  <a:lnTo>
                    <a:pt x="462785" y="3586876"/>
                  </a:lnTo>
                  <a:lnTo>
                    <a:pt x="507599" y="3595598"/>
                  </a:lnTo>
                  <a:lnTo>
                    <a:pt x="553534" y="3600929"/>
                  </a:lnTo>
                  <a:lnTo>
                    <a:pt x="600455" y="3602736"/>
                  </a:lnTo>
                  <a:lnTo>
                    <a:pt x="5559552" y="3602736"/>
                  </a:lnTo>
                  <a:lnTo>
                    <a:pt x="5606473" y="3600929"/>
                  </a:lnTo>
                  <a:lnTo>
                    <a:pt x="5652408" y="3595598"/>
                  </a:lnTo>
                  <a:lnTo>
                    <a:pt x="5697222" y="3586876"/>
                  </a:lnTo>
                  <a:lnTo>
                    <a:pt x="5740782" y="3574896"/>
                  </a:lnTo>
                  <a:lnTo>
                    <a:pt x="5782955" y="3559793"/>
                  </a:lnTo>
                  <a:lnTo>
                    <a:pt x="5823606" y="3541700"/>
                  </a:lnTo>
                  <a:lnTo>
                    <a:pt x="5862602" y="3520750"/>
                  </a:lnTo>
                  <a:lnTo>
                    <a:pt x="5899809" y="3497077"/>
                  </a:lnTo>
                  <a:lnTo>
                    <a:pt x="5935095" y="3470814"/>
                  </a:lnTo>
                  <a:lnTo>
                    <a:pt x="5968326" y="3442095"/>
                  </a:lnTo>
                  <a:lnTo>
                    <a:pt x="5999367" y="3411054"/>
                  </a:lnTo>
                  <a:lnTo>
                    <a:pt x="6028086" y="3377823"/>
                  </a:lnTo>
                  <a:lnTo>
                    <a:pt x="6054349" y="3342537"/>
                  </a:lnTo>
                  <a:lnTo>
                    <a:pt x="6078022" y="3305330"/>
                  </a:lnTo>
                  <a:lnTo>
                    <a:pt x="6098972" y="3266334"/>
                  </a:lnTo>
                  <a:lnTo>
                    <a:pt x="6117065" y="3225683"/>
                  </a:lnTo>
                  <a:lnTo>
                    <a:pt x="6132168" y="3183510"/>
                  </a:lnTo>
                  <a:lnTo>
                    <a:pt x="6144148" y="3139950"/>
                  </a:lnTo>
                  <a:lnTo>
                    <a:pt x="6152870" y="3095136"/>
                  </a:lnTo>
                  <a:lnTo>
                    <a:pt x="6158201" y="3049201"/>
                  </a:lnTo>
                  <a:lnTo>
                    <a:pt x="6160008" y="3002280"/>
                  </a:lnTo>
                  <a:lnTo>
                    <a:pt x="6160008" y="600456"/>
                  </a:lnTo>
                  <a:lnTo>
                    <a:pt x="6158201" y="553534"/>
                  </a:lnTo>
                  <a:lnTo>
                    <a:pt x="6152870" y="507599"/>
                  </a:lnTo>
                  <a:lnTo>
                    <a:pt x="6144148" y="462785"/>
                  </a:lnTo>
                  <a:lnTo>
                    <a:pt x="6132168" y="419225"/>
                  </a:lnTo>
                  <a:lnTo>
                    <a:pt x="6117065" y="377052"/>
                  </a:lnTo>
                  <a:lnTo>
                    <a:pt x="6098972" y="336401"/>
                  </a:lnTo>
                  <a:lnTo>
                    <a:pt x="6078022" y="297405"/>
                  </a:lnTo>
                  <a:lnTo>
                    <a:pt x="6054349" y="260198"/>
                  </a:lnTo>
                  <a:lnTo>
                    <a:pt x="6028086" y="224912"/>
                  </a:lnTo>
                  <a:lnTo>
                    <a:pt x="5999367" y="191681"/>
                  </a:lnTo>
                  <a:lnTo>
                    <a:pt x="5968326" y="160640"/>
                  </a:lnTo>
                  <a:lnTo>
                    <a:pt x="5935095" y="131921"/>
                  </a:lnTo>
                  <a:lnTo>
                    <a:pt x="5899809" y="105658"/>
                  </a:lnTo>
                  <a:lnTo>
                    <a:pt x="5862602" y="81985"/>
                  </a:lnTo>
                  <a:lnTo>
                    <a:pt x="5823606" y="61035"/>
                  </a:lnTo>
                  <a:lnTo>
                    <a:pt x="5782955" y="42942"/>
                  </a:lnTo>
                  <a:lnTo>
                    <a:pt x="5740782" y="27839"/>
                  </a:lnTo>
                  <a:lnTo>
                    <a:pt x="5697222" y="15859"/>
                  </a:lnTo>
                  <a:lnTo>
                    <a:pt x="5652408" y="7137"/>
                  </a:lnTo>
                  <a:lnTo>
                    <a:pt x="5606473" y="1806"/>
                  </a:lnTo>
                  <a:lnTo>
                    <a:pt x="55595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74720" y="676656"/>
              <a:ext cx="6160135" cy="3602990"/>
            </a:xfrm>
            <a:custGeom>
              <a:avLst/>
              <a:gdLst/>
              <a:ahLst/>
              <a:cxnLst/>
              <a:rect l="l" t="t" r="r" b="b"/>
              <a:pathLst>
                <a:path w="6160134" h="3602990">
                  <a:moveTo>
                    <a:pt x="0" y="600456"/>
                  </a:moveTo>
                  <a:lnTo>
                    <a:pt x="1806" y="553534"/>
                  </a:lnTo>
                  <a:lnTo>
                    <a:pt x="7137" y="507599"/>
                  </a:lnTo>
                  <a:lnTo>
                    <a:pt x="15859" y="462785"/>
                  </a:lnTo>
                  <a:lnTo>
                    <a:pt x="27839" y="419225"/>
                  </a:lnTo>
                  <a:lnTo>
                    <a:pt x="42942" y="377052"/>
                  </a:lnTo>
                  <a:lnTo>
                    <a:pt x="61035" y="336401"/>
                  </a:lnTo>
                  <a:lnTo>
                    <a:pt x="81985" y="297405"/>
                  </a:lnTo>
                  <a:lnTo>
                    <a:pt x="105658" y="260198"/>
                  </a:lnTo>
                  <a:lnTo>
                    <a:pt x="131921" y="224912"/>
                  </a:lnTo>
                  <a:lnTo>
                    <a:pt x="160640" y="191681"/>
                  </a:lnTo>
                  <a:lnTo>
                    <a:pt x="191681" y="160640"/>
                  </a:lnTo>
                  <a:lnTo>
                    <a:pt x="224912" y="131921"/>
                  </a:lnTo>
                  <a:lnTo>
                    <a:pt x="260198" y="105658"/>
                  </a:lnTo>
                  <a:lnTo>
                    <a:pt x="297405" y="81985"/>
                  </a:lnTo>
                  <a:lnTo>
                    <a:pt x="336401" y="61035"/>
                  </a:lnTo>
                  <a:lnTo>
                    <a:pt x="377052" y="42942"/>
                  </a:lnTo>
                  <a:lnTo>
                    <a:pt x="419225" y="27839"/>
                  </a:lnTo>
                  <a:lnTo>
                    <a:pt x="462785" y="15859"/>
                  </a:lnTo>
                  <a:lnTo>
                    <a:pt x="507599" y="7137"/>
                  </a:lnTo>
                  <a:lnTo>
                    <a:pt x="553534" y="1806"/>
                  </a:lnTo>
                  <a:lnTo>
                    <a:pt x="600455" y="0"/>
                  </a:lnTo>
                  <a:lnTo>
                    <a:pt x="5559552" y="0"/>
                  </a:lnTo>
                  <a:lnTo>
                    <a:pt x="5606473" y="1806"/>
                  </a:lnTo>
                  <a:lnTo>
                    <a:pt x="5652408" y="7137"/>
                  </a:lnTo>
                  <a:lnTo>
                    <a:pt x="5697222" y="15859"/>
                  </a:lnTo>
                  <a:lnTo>
                    <a:pt x="5740782" y="27839"/>
                  </a:lnTo>
                  <a:lnTo>
                    <a:pt x="5782955" y="42942"/>
                  </a:lnTo>
                  <a:lnTo>
                    <a:pt x="5823606" y="61035"/>
                  </a:lnTo>
                  <a:lnTo>
                    <a:pt x="5862602" y="81985"/>
                  </a:lnTo>
                  <a:lnTo>
                    <a:pt x="5899809" y="105658"/>
                  </a:lnTo>
                  <a:lnTo>
                    <a:pt x="5935095" y="131921"/>
                  </a:lnTo>
                  <a:lnTo>
                    <a:pt x="5968326" y="160640"/>
                  </a:lnTo>
                  <a:lnTo>
                    <a:pt x="5999367" y="191681"/>
                  </a:lnTo>
                  <a:lnTo>
                    <a:pt x="6028086" y="224912"/>
                  </a:lnTo>
                  <a:lnTo>
                    <a:pt x="6054349" y="260198"/>
                  </a:lnTo>
                  <a:lnTo>
                    <a:pt x="6078022" y="297405"/>
                  </a:lnTo>
                  <a:lnTo>
                    <a:pt x="6098972" y="336401"/>
                  </a:lnTo>
                  <a:lnTo>
                    <a:pt x="6117065" y="377052"/>
                  </a:lnTo>
                  <a:lnTo>
                    <a:pt x="6132168" y="419225"/>
                  </a:lnTo>
                  <a:lnTo>
                    <a:pt x="6144148" y="462785"/>
                  </a:lnTo>
                  <a:lnTo>
                    <a:pt x="6152870" y="507599"/>
                  </a:lnTo>
                  <a:lnTo>
                    <a:pt x="6158201" y="553534"/>
                  </a:lnTo>
                  <a:lnTo>
                    <a:pt x="6160008" y="600456"/>
                  </a:lnTo>
                  <a:lnTo>
                    <a:pt x="6160008" y="3002280"/>
                  </a:lnTo>
                  <a:lnTo>
                    <a:pt x="6158201" y="3049201"/>
                  </a:lnTo>
                  <a:lnTo>
                    <a:pt x="6152870" y="3095136"/>
                  </a:lnTo>
                  <a:lnTo>
                    <a:pt x="6144148" y="3139950"/>
                  </a:lnTo>
                  <a:lnTo>
                    <a:pt x="6132168" y="3183510"/>
                  </a:lnTo>
                  <a:lnTo>
                    <a:pt x="6117065" y="3225683"/>
                  </a:lnTo>
                  <a:lnTo>
                    <a:pt x="6098972" y="3266334"/>
                  </a:lnTo>
                  <a:lnTo>
                    <a:pt x="6078022" y="3305330"/>
                  </a:lnTo>
                  <a:lnTo>
                    <a:pt x="6054349" y="3342537"/>
                  </a:lnTo>
                  <a:lnTo>
                    <a:pt x="6028086" y="3377823"/>
                  </a:lnTo>
                  <a:lnTo>
                    <a:pt x="5999367" y="3411054"/>
                  </a:lnTo>
                  <a:lnTo>
                    <a:pt x="5968326" y="3442095"/>
                  </a:lnTo>
                  <a:lnTo>
                    <a:pt x="5935095" y="3470814"/>
                  </a:lnTo>
                  <a:lnTo>
                    <a:pt x="5899809" y="3497077"/>
                  </a:lnTo>
                  <a:lnTo>
                    <a:pt x="5862602" y="3520750"/>
                  </a:lnTo>
                  <a:lnTo>
                    <a:pt x="5823606" y="3541700"/>
                  </a:lnTo>
                  <a:lnTo>
                    <a:pt x="5782955" y="3559793"/>
                  </a:lnTo>
                  <a:lnTo>
                    <a:pt x="5740782" y="3574896"/>
                  </a:lnTo>
                  <a:lnTo>
                    <a:pt x="5697222" y="3586876"/>
                  </a:lnTo>
                  <a:lnTo>
                    <a:pt x="5652408" y="3595598"/>
                  </a:lnTo>
                  <a:lnTo>
                    <a:pt x="5606473" y="3600929"/>
                  </a:lnTo>
                  <a:lnTo>
                    <a:pt x="5559552" y="3602736"/>
                  </a:lnTo>
                  <a:lnTo>
                    <a:pt x="600455" y="3602736"/>
                  </a:lnTo>
                  <a:lnTo>
                    <a:pt x="553534" y="3600929"/>
                  </a:lnTo>
                  <a:lnTo>
                    <a:pt x="507599" y="3595598"/>
                  </a:lnTo>
                  <a:lnTo>
                    <a:pt x="462785" y="3586876"/>
                  </a:lnTo>
                  <a:lnTo>
                    <a:pt x="419225" y="3574896"/>
                  </a:lnTo>
                  <a:lnTo>
                    <a:pt x="377052" y="3559793"/>
                  </a:lnTo>
                  <a:lnTo>
                    <a:pt x="336401" y="3541700"/>
                  </a:lnTo>
                  <a:lnTo>
                    <a:pt x="297405" y="3520750"/>
                  </a:lnTo>
                  <a:lnTo>
                    <a:pt x="260198" y="3497077"/>
                  </a:lnTo>
                  <a:lnTo>
                    <a:pt x="224912" y="3470814"/>
                  </a:lnTo>
                  <a:lnTo>
                    <a:pt x="191681" y="3442095"/>
                  </a:lnTo>
                  <a:lnTo>
                    <a:pt x="160640" y="3411054"/>
                  </a:lnTo>
                  <a:lnTo>
                    <a:pt x="131921" y="3377823"/>
                  </a:lnTo>
                  <a:lnTo>
                    <a:pt x="105658" y="3342537"/>
                  </a:lnTo>
                  <a:lnTo>
                    <a:pt x="81985" y="3305330"/>
                  </a:lnTo>
                  <a:lnTo>
                    <a:pt x="61035" y="3266334"/>
                  </a:lnTo>
                  <a:lnTo>
                    <a:pt x="42942" y="3225683"/>
                  </a:lnTo>
                  <a:lnTo>
                    <a:pt x="27839" y="3183510"/>
                  </a:lnTo>
                  <a:lnTo>
                    <a:pt x="15859" y="3139950"/>
                  </a:lnTo>
                  <a:lnTo>
                    <a:pt x="7137" y="3095136"/>
                  </a:lnTo>
                  <a:lnTo>
                    <a:pt x="1806" y="3049201"/>
                  </a:lnTo>
                  <a:lnTo>
                    <a:pt x="0" y="3002280"/>
                  </a:lnTo>
                  <a:lnTo>
                    <a:pt x="0" y="600456"/>
                  </a:lnTo>
                  <a:close/>
                </a:path>
              </a:pathLst>
            </a:custGeom>
            <a:ln w="18288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182624" y="1865376"/>
            <a:ext cx="1709927" cy="17129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35811" y="950416"/>
            <a:ext cx="8241030" cy="277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06065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CUANDO NECESITES </a:t>
            </a:r>
            <a:r>
              <a:rPr sz="1800" spc="-15" dirty="0">
                <a:latin typeface="Trebuchet MS"/>
                <a:cs typeface="Trebuchet MS"/>
              </a:rPr>
              <a:t>ORIENTACIÓN </a:t>
            </a:r>
            <a:r>
              <a:rPr sz="1800" spc="-5" dirty="0">
                <a:latin typeface="Trebuchet MS"/>
                <a:cs typeface="Trebuchet MS"/>
              </a:rPr>
              <a:t>PUEDES ESCRIBIR</a:t>
            </a:r>
            <a:r>
              <a:rPr sz="1800" spc="-24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  <a:p>
            <a:pPr marL="2790190" algn="ctr">
              <a:lnSpc>
                <a:spcPts val="2075"/>
              </a:lnSpc>
              <a:spcBef>
                <a:spcPts val="5"/>
              </a:spcBef>
            </a:pPr>
            <a:r>
              <a:rPr sz="1800" dirty="0">
                <a:latin typeface="Trebuchet MS"/>
                <a:cs typeface="Trebuchet MS"/>
              </a:rPr>
              <a:t>NUESTROS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CORREOS: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ts val="2075"/>
              </a:lnSpc>
              <a:tabLst>
                <a:tab pos="514984" algn="l"/>
              </a:tabLst>
            </a:pPr>
            <a:r>
              <a:rPr sz="1800" dirty="0">
                <a:latin typeface="Comic Sans MS"/>
                <a:cs typeface="Comic Sans MS"/>
              </a:rPr>
              <a:t>NO	</a:t>
            </a:r>
            <a:r>
              <a:rPr sz="1800" spc="-5" dirty="0">
                <a:latin typeface="Comic Sans MS"/>
                <a:cs typeface="Comic Sans MS"/>
              </a:rPr>
              <a:t>OLVIDES.</a:t>
            </a:r>
            <a:endParaRPr sz="1800">
              <a:latin typeface="Comic Sans MS"/>
              <a:cs typeface="Comic Sans MS"/>
            </a:endParaRPr>
          </a:p>
          <a:p>
            <a:pPr marL="2791460" algn="ctr">
              <a:lnSpc>
                <a:spcPct val="100000"/>
              </a:lnSpc>
              <a:spcBef>
                <a:spcPts val="165"/>
              </a:spcBef>
            </a:pPr>
            <a:r>
              <a:rPr sz="18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5"/>
              </a:rPr>
              <a:t>LAURA.RODRIGUEZ@COLEGIO-ISABELRIQUELME.CL</a:t>
            </a:r>
            <a:endParaRPr sz="1800">
              <a:latin typeface="Trebuchet MS"/>
              <a:cs typeface="Trebuchet MS"/>
            </a:endParaRPr>
          </a:p>
          <a:p>
            <a:pPr marL="2955925" marR="155575" indent="1905" algn="ctr">
              <a:lnSpc>
                <a:spcPct val="200100"/>
              </a:lnSpc>
            </a:pPr>
            <a:r>
              <a:rPr sz="18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6"/>
              </a:rPr>
              <a:t>NADIA.MIRANDA@COLEGIO-ISABELRIQUELME.CL </a:t>
            </a:r>
            <a:r>
              <a:rPr sz="1800" spc="-5" dirty="0">
                <a:solidFill>
                  <a:srgbClr val="99C93B"/>
                </a:solidFill>
                <a:latin typeface="Trebuchet MS"/>
                <a:cs typeface="Trebuchet MS"/>
              </a:rPr>
              <a:t> </a:t>
            </a:r>
            <a:r>
              <a:rPr sz="18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7"/>
              </a:rPr>
              <a:t>MACARENA.MORAN@COLEGIO-ISABELRIQUELME.CL </a:t>
            </a:r>
            <a:r>
              <a:rPr sz="1800" spc="-5" dirty="0">
                <a:solidFill>
                  <a:srgbClr val="99C93B"/>
                </a:solidFill>
                <a:latin typeface="Trebuchet MS"/>
                <a:cs typeface="Trebuchet MS"/>
              </a:rPr>
              <a:t> </a:t>
            </a:r>
            <a:r>
              <a:rPr sz="18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8"/>
              </a:rPr>
              <a:t>MONICA.ARETIO@COLEGIO-ISABELRIQUELME.CL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9BCF6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7421880" y="0"/>
            <a:ext cx="4772660" cy="6868159"/>
            <a:chOff x="7421880" y="0"/>
            <a:chExt cx="4772660" cy="6868159"/>
          </a:xfrm>
        </p:grpSpPr>
        <p:sp>
          <p:nvSpPr>
            <p:cNvPr id="4" name="object 4"/>
            <p:cNvSpPr/>
            <p:nvPr/>
          </p:nvSpPr>
          <p:spPr>
            <a:xfrm>
              <a:off x="9371076" y="1524"/>
              <a:ext cx="1219200" cy="6858000"/>
            </a:xfrm>
            <a:custGeom>
              <a:avLst/>
              <a:gdLst/>
              <a:ahLst/>
              <a:cxnLst/>
              <a:rect l="l" t="t" r="r" b="b"/>
              <a:pathLst>
                <a:path w="1219200" h="6858000">
                  <a:moveTo>
                    <a:pt x="0" y="0"/>
                  </a:moveTo>
                  <a:lnTo>
                    <a:pt x="1219200" y="6857999"/>
                  </a:lnTo>
                </a:path>
              </a:pathLst>
            </a:custGeom>
            <a:ln w="9144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426452" y="3683507"/>
              <a:ext cx="4763770" cy="3176905"/>
            </a:xfrm>
            <a:custGeom>
              <a:avLst/>
              <a:gdLst/>
              <a:ahLst/>
              <a:cxnLst/>
              <a:rect l="l" t="t" r="r" b="b"/>
              <a:pathLst>
                <a:path w="4763770" h="3176904">
                  <a:moveTo>
                    <a:pt x="4763516" y="0"/>
                  </a:moveTo>
                  <a:lnTo>
                    <a:pt x="0" y="3176586"/>
                  </a:lnTo>
                </a:path>
              </a:pathLst>
            </a:custGeom>
            <a:ln w="9143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180577" y="0"/>
              <a:ext cx="3008630" cy="6858000"/>
            </a:xfrm>
            <a:custGeom>
              <a:avLst/>
              <a:gdLst/>
              <a:ahLst/>
              <a:cxnLst/>
              <a:rect l="l" t="t" r="r" b="b"/>
              <a:pathLst>
                <a:path w="3008629" h="6858000">
                  <a:moveTo>
                    <a:pt x="3008375" y="0"/>
                  </a:moveTo>
                  <a:lnTo>
                    <a:pt x="2043498" y="0"/>
                  </a:lnTo>
                  <a:lnTo>
                    <a:pt x="0" y="6857996"/>
                  </a:lnTo>
                  <a:lnTo>
                    <a:pt x="3008375" y="6857996"/>
                  </a:lnTo>
                  <a:lnTo>
                    <a:pt x="3008375" y="0"/>
                  </a:lnTo>
                  <a:close/>
                </a:path>
              </a:pathLst>
            </a:custGeom>
            <a:solidFill>
              <a:srgbClr val="90C225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605858" y="0"/>
              <a:ext cx="2586355" cy="6858000"/>
            </a:xfrm>
            <a:custGeom>
              <a:avLst/>
              <a:gdLst/>
              <a:ahLst/>
              <a:cxnLst/>
              <a:rect l="l" t="t" r="r" b="b"/>
              <a:pathLst>
                <a:path w="2586354" h="6858000">
                  <a:moveTo>
                    <a:pt x="2586141" y="0"/>
                  </a:moveTo>
                  <a:lnTo>
                    <a:pt x="0" y="0"/>
                  </a:lnTo>
                  <a:lnTo>
                    <a:pt x="1207429" y="6857996"/>
                  </a:lnTo>
                  <a:lnTo>
                    <a:pt x="2586141" y="6857996"/>
                  </a:lnTo>
                  <a:lnTo>
                    <a:pt x="2586141" y="0"/>
                  </a:lnTo>
                  <a:close/>
                </a:path>
              </a:pathLst>
            </a:custGeom>
            <a:solidFill>
              <a:srgbClr val="90C225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33688" y="3048000"/>
              <a:ext cx="3258820" cy="3810000"/>
            </a:xfrm>
            <a:custGeom>
              <a:avLst/>
              <a:gdLst/>
              <a:ahLst/>
              <a:cxnLst/>
              <a:rect l="l" t="t" r="r" b="b"/>
              <a:pathLst>
                <a:path w="3258820" h="3810000">
                  <a:moveTo>
                    <a:pt x="3258311" y="0"/>
                  </a:moveTo>
                  <a:lnTo>
                    <a:pt x="0" y="3809999"/>
                  </a:lnTo>
                  <a:lnTo>
                    <a:pt x="3258311" y="3809999"/>
                  </a:lnTo>
                  <a:lnTo>
                    <a:pt x="3258311" y="0"/>
                  </a:lnTo>
                  <a:close/>
                </a:path>
              </a:pathLst>
            </a:custGeom>
            <a:solidFill>
              <a:srgbClr val="539F20">
                <a:alpha val="7215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339312" y="0"/>
              <a:ext cx="2849880" cy="6858000"/>
            </a:xfrm>
            <a:custGeom>
              <a:avLst/>
              <a:gdLst/>
              <a:ahLst/>
              <a:cxnLst/>
              <a:rect l="l" t="t" r="r" b="b"/>
              <a:pathLst>
                <a:path w="2849879" h="6858000">
                  <a:moveTo>
                    <a:pt x="2849639" y="0"/>
                  </a:moveTo>
                  <a:lnTo>
                    <a:pt x="0" y="0"/>
                  </a:lnTo>
                  <a:lnTo>
                    <a:pt x="2466225" y="6857996"/>
                  </a:lnTo>
                  <a:lnTo>
                    <a:pt x="2849639" y="6857996"/>
                  </a:lnTo>
                  <a:lnTo>
                    <a:pt x="2849639" y="0"/>
                  </a:lnTo>
                  <a:close/>
                </a:path>
              </a:pathLst>
            </a:custGeom>
            <a:solidFill>
              <a:srgbClr val="3E7818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899648" y="0"/>
              <a:ext cx="1289685" cy="6858000"/>
            </a:xfrm>
            <a:custGeom>
              <a:avLst/>
              <a:gdLst/>
              <a:ahLst/>
              <a:cxnLst/>
              <a:rect l="l" t="t" r="r" b="b"/>
              <a:pathLst>
                <a:path w="1289684" h="6858000">
                  <a:moveTo>
                    <a:pt x="1289303" y="0"/>
                  </a:moveTo>
                  <a:lnTo>
                    <a:pt x="1017690" y="0"/>
                  </a:lnTo>
                  <a:lnTo>
                    <a:pt x="0" y="6857996"/>
                  </a:lnTo>
                  <a:lnTo>
                    <a:pt x="1289303" y="6857996"/>
                  </a:lnTo>
                  <a:lnTo>
                    <a:pt x="1289303" y="0"/>
                  </a:lnTo>
                  <a:close/>
                </a:path>
              </a:pathLst>
            </a:custGeom>
            <a:solidFill>
              <a:srgbClr val="C0E374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940749" y="0"/>
              <a:ext cx="1248410" cy="6858000"/>
            </a:xfrm>
            <a:custGeom>
              <a:avLst/>
              <a:gdLst/>
              <a:ahLst/>
              <a:cxnLst/>
              <a:rect l="l" t="t" r="r" b="b"/>
              <a:pathLst>
                <a:path w="1248409" h="6858000">
                  <a:moveTo>
                    <a:pt x="1248203" y="0"/>
                  </a:moveTo>
                  <a:lnTo>
                    <a:pt x="0" y="0"/>
                  </a:lnTo>
                  <a:lnTo>
                    <a:pt x="1107740" y="6857996"/>
                  </a:lnTo>
                  <a:lnTo>
                    <a:pt x="1248203" y="6857996"/>
                  </a:lnTo>
                  <a:lnTo>
                    <a:pt x="1248203" y="0"/>
                  </a:lnTo>
                  <a:close/>
                </a:path>
              </a:pathLst>
            </a:custGeom>
            <a:solidFill>
              <a:srgbClr val="90C225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372344" y="3590543"/>
              <a:ext cx="1816735" cy="3267710"/>
            </a:xfrm>
            <a:custGeom>
              <a:avLst/>
              <a:gdLst/>
              <a:ahLst/>
              <a:cxnLst/>
              <a:rect l="l" t="t" r="r" b="b"/>
              <a:pathLst>
                <a:path w="1816734" h="3267709">
                  <a:moveTo>
                    <a:pt x="1816607" y="0"/>
                  </a:moveTo>
                  <a:lnTo>
                    <a:pt x="0" y="3267455"/>
                  </a:lnTo>
                  <a:lnTo>
                    <a:pt x="1816607" y="3267455"/>
                  </a:lnTo>
                  <a:lnTo>
                    <a:pt x="1816607" y="0"/>
                  </a:lnTo>
                  <a:close/>
                </a:path>
              </a:pathLst>
            </a:custGeom>
            <a:solidFill>
              <a:srgbClr val="90C225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82823" y="1502663"/>
            <a:ext cx="6550659" cy="4102735"/>
          </a:xfrm>
          <a:prstGeom prst="rect">
            <a:avLst/>
          </a:prstGeom>
          <a:ln w="24384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341630">
              <a:lnSpc>
                <a:spcPct val="100000"/>
              </a:lnSpc>
              <a:spcBef>
                <a:spcPts val="5"/>
              </a:spcBef>
            </a:pPr>
            <a:r>
              <a:rPr sz="1350" spc="-5" dirty="0">
                <a:solidFill>
                  <a:srgbClr val="FFFFFF"/>
                </a:solidFill>
                <a:latin typeface="Carlito"/>
                <a:cs typeface="Carlito"/>
              </a:rPr>
              <a:t>Place </a:t>
            </a:r>
            <a:r>
              <a:rPr sz="1350" spc="-15" dirty="0">
                <a:solidFill>
                  <a:srgbClr val="FFFFFF"/>
                </a:solidFill>
                <a:latin typeface="Carlito"/>
                <a:cs typeface="Carlito"/>
              </a:rPr>
              <a:t>your </a:t>
            </a:r>
            <a:r>
              <a:rPr sz="1350" spc="-10" dirty="0">
                <a:solidFill>
                  <a:srgbClr val="FFFFFF"/>
                </a:solidFill>
                <a:latin typeface="Carlito"/>
                <a:cs typeface="Carlito"/>
              </a:rPr>
              <a:t>screenshot</a:t>
            </a:r>
            <a:r>
              <a:rPr sz="1350" spc="-1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350" spc="-10" dirty="0">
                <a:solidFill>
                  <a:srgbClr val="FFFFFF"/>
                </a:solidFill>
                <a:latin typeface="Carlito"/>
                <a:cs typeface="Carlito"/>
              </a:rPr>
              <a:t>here</a:t>
            </a:r>
            <a:endParaRPr sz="1350">
              <a:latin typeface="Carlito"/>
              <a:cs typeface="Carlit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95016" y="1514855"/>
            <a:ext cx="6525768" cy="4078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9C93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344</Words>
  <Application>Microsoft Office PowerPoint</Application>
  <PresentationFormat>Personalizado</PresentationFormat>
  <Paragraphs>61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Office Theme</vt:lpstr>
      <vt:lpstr>TEMA DE HOY:  MODIFICACIONES AL REGISTRO SOCIAL DE HOGARES.(1) </vt:lpstr>
      <vt:lpstr>¿QUÉ DEBO HACER SI NECESITO ACTUALIZAR MI REGISTRO SOCIAL DE HOGARES?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</dc:creator>
  <cp:lastModifiedBy>INSPECTORIA</cp:lastModifiedBy>
  <cp:revision>15</cp:revision>
  <dcterms:created xsi:type="dcterms:W3CDTF">2020-07-29T12:41:29Z</dcterms:created>
  <dcterms:modified xsi:type="dcterms:W3CDTF">2020-08-28T13:42:07Z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2020-07-28T00:00:00Z</vt:filetime>
  </property>
  <property fmtid="{D5CDD505-2E9C-101B-9397-08002B2CF9AE}" pid="3" name="Creator">
    <vt:lpwstr>Microsoft® PowerPoint® para Office 365</vt:lpwstr>
  </property>
  <property fmtid="{D5CDD505-2E9C-101B-9397-08002B2CF9AE}" pid="4" name="LastSaved">
    <vt:filetime>2020-07-29T00:00:00Z</vt:filetime>
  </property>
</Properties>
</file>