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585"/>
  </p:normalViewPr>
  <p:slideViewPr>
    <p:cSldViewPr snapToGrid="0" snapToObjects="1">
      <p:cViewPr>
        <p:scale>
          <a:sx n="76" d="100"/>
          <a:sy n="76" d="100"/>
        </p:scale>
        <p:origin x="-474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0BE215-EF53-364A-8AEF-6452E68E810B}" type="datetimeFigureOut">
              <a:rPr lang="es-ES_tradnl" smtClean="0"/>
              <a:t>28/10/2020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F92433-14DF-BD40-8F19-7FDDC72CE427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87536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DF126E-899A-8C4B-9A59-C667A1062A41}" type="datetimeFigureOut">
              <a:rPr lang="es-ES_tradnl" smtClean="0"/>
              <a:t>28/10/2020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D2B80-0FE9-514C-B202-1FC5249AF6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28248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_tradnl" smtClean="0"/>
              <a:t>Arrastre la imagen al marcador de posición o haga clic en el icono para agregarla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BF3D65BA-1C65-40FB-92EF-83951BDC1D7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38175"/>
            <a:ext cx="12191999" cy="62198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 descr="onejo de dibujos animados dando pulgar arriba aislado sobre fondo 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64573" y="1047665"/>
            <a:ext cx="3848245" cy="5030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ADF52CCA-FCDD-49A0-BFFC-3BD41F1B827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42147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296275" y="1419225"/>
            <a:ext cx="3081576" cy="2085869"/>
          </a:xfrm>
        </p:spPr>
        <p:txBody>
          <a:bodyPr>
            <a:normAutofit/>
          </a:bodyPr>
          <a:lstStyle/>
          <a:p>
            <a:pPr algn="ctr"/>
            <a:r>
              <a:rPr lang="es-ES_tradnl" dirty="0">
                <a:solidFill>
                  <a:srgbClr val="FFFFFF"/>
                </a:solidFill>
              </a:rPr>
              <a:t>EL CONEJO BERMEJO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96275" y="3505095"/>
            <a:ext cx="3081576" cy="1733655"/>
          </a:xfrm>
        </p:spPr>
        <p:txBody>
          <a:bodyPr>
            <a:normAutofit/>
          </a:bodyPr>
          <a:lstStyle/>
          <a:p>
            <a:pPr algn="ctr"/>
            <a:r>
              <a:rPr lang="es-ES_tradnl" dirty="0">
                <a:solidFill>
                  <a:srgbClr val="EBEBEB"/>
                </a:solidFill>
              </a:rPr>
              <a:t>EQUIPO DE CONVIVENCIA ESCOLAR 2020</a:t>
            </a:r>
          </a:p>
        </p:txBody>
      </p:sp>
      <p:pic>
        <p:nvPicPr>
          <p:cNvPr id="7" name="Imagen 6" descr="/Users/lauriscrg/Desktop/MATERIAL CONVIVENCIA ESCOLAR/Documentos Colegio/colegio10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223837" y="419735"/>
            <a:ext cx="676276" cy="7661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7203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879A26B8-6C4E-452B-ADD3-ED324A7AB7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9B4167E1-E2B0-4192-8DA2-6967DDFF87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2377" y="614407"/>
            <a:ext cx="560996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="" xmlns:a16="http://schemas.microsoft.com/office/drawing/2014/main" id="{D03E4FEE-2E6A-44AB-B6BA-C1AD0CD6D9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560581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0817EB59-13B3-43DA-9B91-A7CC174A60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44318" y="457200"/>
            <a:ext cx="5600007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73749" y="1166604"/>
            <a:ext cx="4947221" cy="4132796"/>
          </a:xfrm>
        </p:spPr>
        <p:txBody>
          <a:bodyPr>
            <a:noAutofit/>
          </a:bodyPr>
          <a:lstStyle/>
          <a:p>
            <a:pPr marL="0" indent="0" fontAlgn="base">
              <a:lnSpc>
                <a:spcPct val="90000"/>
              </a:lnSpc>
              <a:buNone/>
            </a:pPr>
            <a:r>
              <a:rPr lang="es-ES_tradnl" sz="2000" dirty="0">
                <a:solidFill>
                  <a:srgbClr val="FFFFFF"/>
                </a:solidFill>
              </a:rPr>
              <a:t>Había una vez una vez un conejo que tenía 5 años. Se llamaba Bermejo.</a:t>
            </a:r>
          </a:p>
          <a:p>
            <a:pPr marL="0" indent="0" fontAlgn="base">
              <a:lnSpc>
                <a:spcPct val="90000"/>
              </a:lnSpc>
              <a:buNone/>
            </a:pPr>
            <a:r>
              <a:rPr lang="es-ES_tradnl" sz="2000" dirty="0">
                <a:solidFill>
                  <a:srgbClr val="FFFFFF"/>
                </a:solidFill>
              </a:rPr>
              <a:t/>
            </a:r>
            <a:br>
              <a:rPr lang="es-ES_tradnl" sz="2000" dirty="0">
                <a:solidFill>
                  <a:srgbClr val="FFFFFF"/>
                </a:solidFill>
              </a:rPr>
            </a:br>
            <a:r>
              <a:rPr lang="es-ES_tradnl" sz="2000" dirty="0">
                <a:solidFill>
                  <a:srgbClr val="FFFFFF"/>
                </a:solidFill>
              </a:rPr>
              <a:t>El conejo Bermejo era muy simpático y tenía muchos amigos en su clase. Pero había una cosa que no hacía bien.</a:t>
            </a:r>
          </a:p>
          <a:p>
            <a:pPr marL="0" indent="0" fontAlgn="base">
              <a:lnSpc>
                <a:spcPct val="90000"/>
              </a:lnSpc>
              <a:buNone/>
            </a:pPr>
            <a:endParaRPr lang="es-ES_tradnl" sz="2000" dirty="0">
              <a:solidFill>
                <a:srgbClr val="FFFFFF"/>
              </a:solidFill>
            </a:endParaRPr>
          </a:p>
          <a:p>
            <a:pPr marL="0" indent="0" fontAlgn="base">
              <a:lnSpc>
                <a:spcPct val="90000"/>
              </a:lnSpc>
              <a:buNone/>
            </a:pPr>
            <a:r>
              <a:rPr lang="es-ES_tradnl" sz="2000" dirty="0">
                <a:solidFill>
                  <a:srgbClr val="FFFFFF"/>
                </a:solidFill>
              </a:rPr>
              <a:t>Cuando la señorita Doña Coneja explicaba cómo se hacía una tarea, el conejo Bermejo nunca la escuchaba; empezaba a mirar para todas partes y se ponía a hablar con otro conejito que tenía al lado ¿ Y sabes lo que pasaba ?</a:t>
            </a:r>
          </a:p>
        </p:txBody>
      </p:sp>
      <p:pic>
        <p:nvPicPr>
          <p:cNvPr id="5" name="Picture 2" descr="ector Premium | Pequeños conejos van a la escue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68084" y="1483514"/>
            <a:ext cx="4952475" cy="3900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 descr="/Users/lauriscrg/Desktop/MATERIAL CONVIVENCIA ESCOLAR/Documentos Colegio/colegio10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223837" y="419735"/>
            <a:ext cx="676276" cy="7661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138969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="" xmlns:a16="http://schemas.microsoft.com/office/drawing/2014/main" id="{9E661D03-4DD4-45E7-A047-ED722E826D5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3" y="2180496"/>
            <a:ext cx="5404639" cy="4045683"/>
          </a:xfrm>
          <a:prstGeom prst="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ibujos animados lindo regreso a la escuela gato y conejo en clase 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7225" y="2535626"/>
            <a:ext cx="4962525" cy="3300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335805" y="2400300"/>
            <a:ext cx="5275001" cy="3825879"/>
          </a:xfrm>
        </p:spPr>
        <p:txBody>
          <a:bodyPr>
            <a:noAutofit/>
          </a:bodyPr>
          <a:lstStyle/>
          <a:p>
            <a:pPr marL="0" indent="0" fontAlgn="base">
              <a:lnSpc>
                <a:spcPct val="90000"/>
              </a:lnSpc>
              <a:buNone/>
            </a:pPr>
            <a:r>
              <a:rPr lang="es-ES_tradnl" sz="2000" dirty="0">
                <a:solidFill>
                  <a:schemeClr val="tx1"/>
                </a:solidFill>
              </a:rPr>
              <a:t>Que ni Bermejo ni el otro compañero se enteraban de cómo se hacía y luego tenían que repetir la tarea para hacerla bien, mientras los otros conejos ya podían ponerse a jugar. Eso también le pasaba cuando la profesora contaba un cuento.</a:t>
            </a:r>
          </a:p>
          <a:p>
            <a:pPr marL="0" indent="0" fontAlgn="base">
              <a:lnSpc>
                <a:spcPct val="90000"/>
              </a:lnSpc>
              <a:buNone/>
            </a:pPr>
            <a:endParaRPr lang="es-ES_tradnl" sz="2000" dirty="0">
              <a:solidFill>
                <a:schemeClr val="tx1"/>
              </a:solidFill>
            </a:endParaRPr>
          </a:p>
          <a:p>
            <a:pPr marL="0" indent="0" fontAlgn="base">
              <a:lnSpc>
                <a:spcPct val="90000"/>
              </a:lnSpc>
              <a:buNone/>
            </a:pPr>
            <a:r>
              <a:rPr lang="es-ES_tradnl" sz="2000" dirty="0">
                <a:solidFill>
                  <a:schemeClr val="tx1"/>
                </a:solidFill>
              </a:rPr>
              <a:t>Tampoco escuchaba a sus compañeros cuando contaban sus aventuras en la clase. Los conejitos estaban hartos de que Bermejo no parase de molestar.</a:t>
            </a:r>
            <a:br>
              <a:rPr lang="es-ES_tradnl" sz="2000" dirty="0">
                <a:solidFill>
                  <a:schemeClr val="tx1"/>
                </a:solidFill>
              </a:rPr>
            </a:br>
            <a:endParaRPr lang="es-ES_tradnl" sz="2000" dirty="0">
              <a:solidFill>
                <a:schemeClr val="tx1"/>
              </a:solidFill>
            </a:endParaRPr>
          </a:p>
          <a:p>
            <a:pPr marL="0" indent="0" fontAlgn="base">
              <a:lnSpc>
                <a:spcPct val="90000"/>
              </a:lnSpc>
              <a:buNone/>
            </a:pPr>
            <a:r>
              <a:rPr lang="es-ES_tradnl" sz="2000" dirty="0">
                <a:solidFill>
                  <a:schemeClr val="tx1"/>
                </a:solidFill>
              </a:rPr>
              <a:t>Un día, Bermejo fue con sus papás al zoológico: vio muchos animales y se lo pasó muy bien. Al día siguiente, Bermejo quería contar a toda su clase su aventura en el zoológico.</a:t>
            </a:r>
          </a:p>
        </p:txBody>
      </p:sp>
      <p:pic>
        <p:nvPicPr>
          <p:cNvPr id="5" name="Imagen 4" descr="/Users/lauriscrg/Desktop/MATERIAL CONVIVENCIA ESCOLAR/Documentos Colegio/colegio10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223837" y="419735"/>
            <a:ext cx="676276" cy="7661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95821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879A26B8-6C4E-452B-ADD3-ED324A7AB7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9B4167E1-E2B0-4192-8DA2-6967DDFF87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2377" y="614407"/>
            <a:ext cx="560996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D03E4FEE-2E6A-44AB-B6BA-C1AD0CD6D9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560581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0817EB59-13B3-43DA-9B91-A7CC174A60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44318" y="457200"/>
            <a:ext cx="5600007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83387" y="960723"/>
            <a:ext cx="4947221" cy="4945656"/>
          </a:xfrm>
        </p:spPr>
        <p:txBody>
          <a:bodyPr>
            <a:normAutofit fontScale="92500"/>
          </a:bodyPr>
          <a:lstStyle/>
          <a:p>
            <a:pPr marL="0" indent="0" fontAlgn="base">
              <a:lnSpc>
                <a:spcPct val="90000"/>
              </a:lnSpc>
              <a:buNone/>
            </a:pPr>
            <a:r>
              <a:rPr lang="es-ES_tradnl" sz="2200" dirty="0">
                <a:solidFill>
                  <a:srgbClr val="FFFFFF"/>
                </a:solidFill>
              </a:rPr>
              <a:t>Todos en el borde de la alfombra, ya estaban colocados y Bermejo se puso a hablar… pero los demás conejitos no le hacían ni caso y Bermejo empezó a enojarse y a decir: ¡Eh! ¡Silencio! ¡Escúchenme! Pero ni caso. Casi llorando le dijo a su profesora: ¡Profesora! No me escuchan y no puedo contar mi aventura en el zoo.</a:t>
            </a:r>
          </a:p>
          <a:p>
            <a:pPr marL="0" indent="0" fontAlgn="base">
              <a:lnSpc>
                <a:spcPct val="90000"/>
              </a:lnSpc>
              <a:buNone/>
            </a:pPr>
            <a:endParaRPr lang="es-ES_tradnl" sz="2200" dirty="0">
              <a:solidFill>
                <a:srgbClr val="FFFFFF"/>
              </a:solidFill>
            </a:endParaRPr>
          </a:p>
          <a:p>
            <a:pPr marL="0" indent="0" fontAlgn="base">
              <a:lnSpc>
                <a:spcPct val="90000"/>
              </a:lnSpc>
              <a:buNone/>
            </a:pPr>
            <a:r>
              <a:rPr lang="es-ES_tradnl" sz="2200" dirty="0">
                <a:solidFill>
                  <a:srgbClr val="FFFFFF"/>
                </a:solidFill>
              </a:rPr>
              <a:t>Entonces una conejita alzó la mano y dijo: Profesora, no queremos escucharle, porque cuando Usted explica, Bermejo no la escucha y conversa, cuando nosotros queremos contar algo, tampoco nos escucha, así que ahora nosotros no queremos escucharle a él.</a:t>
            </a:r>
            <a:r>
              <a:rPr lang="es-ES_tradnl" sz="1700" dirty="0">
                <a:solidFill>
                  <a:srgbClr val="FFFFFF"/>
                </a:solidFill>
              </a:rPr>
              <a:t/>
            </a:r>
            <a:br>
              <a:rPr lang="es-ES_tradnl" sz="1700" dirty="0">
                <a:solidFill>
                  <a:srgbClr val="FFFFFF"/>
                </a:solidFill>
              </a:rPr>
            </a:br>
            <a:endParaRPr lang="es-ES_tradnl" sz="1700" dirty="0">
              <a:solidFill>
                <a:srgbClr val="FFFFFF"/>
              </a:solidFill>
            </a:endParaRPr>
          </a:p>
        </p:txBody>
      </p:sp>
      <p:pic>
        <p:nvPicPr>
          <p:cNvPr id="9" name="Picture 2" descr="oven conejito feliz Imágenes Vectoriales, Ilustraciones Libres de Regalí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87" t="34217" r="5034" b="39318"/>
          <a:stretch/>
        </p:blipFill>
        <p:spPr bwMode="auto">
          <a:xfrm>
            <a:off x="7074896" y="960723"/>
            <a:ext cx="3738850" cy="494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 descr="/Users/lauriscrg/Desktop/MATERIAL CONVIVENCIA ESCOLAR/Documentos Colegio/colegio10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223837" y="419735"/>
            <a:ext cx="676276" cy="7661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217993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="" xmlns:a16="http://schemas.microsoft.com/office/drawing/2014/main" id="{90137588-E70B-486E-AFA8-21B0111C469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2180496"/>
            <a:ext cx="3703320" cy="4045683"/>
          </a:xfrm>
          <a:prstGeom prst="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2" descr="oven conejito feliz Imágenes Vectoriales, Ilustraciones Libres de Regalí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0" t="31125" r="68097" b="39884"/>
          <a:stretch/>
        </p:blipFill>
        <p:spPr bwMode="auto">
          <a:xfrm>
            <a:off x="1313644" y="2361056"/>
            <a:ext cx="1992336" cy="3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05325" y="1943100"/>
            <a:ext cx="7105481" cy="4914900"/>
          </a:xfrm>
        </p:spPr>
        <p:txBody>
          <a:bodyPr>
            <a:normAutofit fontScale="92500" lnSpcReduction="10000"/>
          </a:bodyPr>
          <a:lstStyle/>
          <a:p>
            <a:pPr marL="0" indent="0" fontAlgn="base">
              <a:buNone/>
            </a:pPr>
            <a:r>
              <a:rPr lang="es-ES_tradnl" sz="2000" dirty="0">
                <a:solidFill>
                  <a:schemeClr val="tx1"/>
                </a:solidFill>
              </a:rPr>
              <a:t>Bermejo se puso muy triste porque se dio cuenta que tenían razón: él nunca escuchaba y si alguien estaba hablando él se ponía a conversar. Ahora comprendía cómo se sentían los demás cuando él conversaba.</a:t>
            </a:r>
          </a:p>
          <a:p>
            <a:pPr marL="0" indent="0" fontAlgn="base">
              <a:buNone/>
            </a:pPr>
            <a:endParaRPr lang="es-ES_tradnl" sz="2000" dirty="0">
              <a:solidFill>
                <a:schemeClr val="tx1"/>
              </a:solidFill>
            </a:endParaRPr>
          </a:p>
          <a:p>
            <a:pPr marL="0" indent="0" fontAlgn="base">
              <a:buNone/>
            </a:pPr>
            <a:r>
              <a:rPr lang="es-ES_tradnl" sz="2000" dirty="0">
                <a:solidFill>
                  <a:schemeClr val="tx1"/>
                </a:solidFill>
              </a:rPr>
              <a:t>Se fue a su casa muy triste y su mamá le dijo -¿Qué te pasa Bermejo?</a:t>
            </a:r>
          </a:p>
          <a:p>
            <a:pPr marL="0" indent="0" fontAlgn="base">
              <a:buNone/>
            </a:pPr>
            <a:r>
              <a:rPr lang="es-ES_tradnl" sz="2000" dirty="0">
                <a:solidFill>
                  <a:schemeClr val="tx1"/>
                </a:solidFill>
              </a:rPr>
              <a:t>Bermejo se lo contó todo a su mamá</a:t>
            </a:r>
            <a:r>
              <a:rPr lang="es-ES_tradnl" sz="2000" dirty="0" smtClean="0">
                <a:solidFill>
                  <a:schemeClr val="tx1"/>
                </a:solidFill>
              </a:rPr>
              <a:t>.</a:t>
            </a:r>
          </a:p>
          <a:p>
            <a:pPr marL="0" indent="0" fontAlgn="base">
              <a:buNone/>
            </a:pPr>
            <a:endParaRPr lang="es-ES_tradnl" sz="2000" dirty="0">
              <a:solidFill>
                <a:schemeClr val="tx1"/>
              </a:solidFill>
            </a:endParaRPr>
          </a:p>
          <a:p>
            <a:pPr marL="0" indent="0" fontAlgn="base">
              <a:buNone/>
            </a:pPr>
            <a:r>
              <a:rPr lang="es-ES_tradnl" sz="2000" dirty="0">
                <a:solidFill>
                  <a:schemeClr val="tx1"/>
                </a:solidFill>
              </a:rPr>
              <a:t>La mamá le dijo que si él no escucha y molesta, los demás ahora no querían escucharlo a él.</a:t>
            </a:r>
          </a:p>
          <a:p>
            <a:pPr marL="0" indent="0" fontAlgn="base">
              <a:buNone/>
            </a:pPr>
            <a:r>
              <a:rPr lang="es-ES_tradnl" sz="2000" dirty="0">
                <a:solidFill>
                  <a:schemeClr val="tx1"/>
                </a:solidFill>
              </a:rPr>
              <a:t>Su mamá le enseño un truco: A partir de ahora, cuando alguien cuente una cosa, lo miras a los ojos y lo vas a escuchar, y no vas a conversar con nadie</a:t>
            </a:r>
            <a:r>
              <a:rPr lang="es-ES_tradnl" sz="2000" dirty="0" smtClean="0">
                <a:solidFill>
                  <a:schemeClr val="tx1"/>
                </a:solidFill>
              </a:rPr>
              <a:t>.</a:t>
            </a:r>
            <a:endParaRPr lang="es-ES_tradnl" sz="2000" dirty="0">
              <a:solidFill>
                <a:schemeClr val="tx1"/>
              </a:solidFill>
            </a:endParaRPr>
          </a:p>
          <a:p>
            <a:pPr marL="0" indent="0" fontAlgn="base">
              <a:buNone/>
            </a:pPr>
            <a:r>
              <a:rPr lang="es-ES_tradnl" sz="2000" dirty="0">
                <a:solidFill>
                  <a:schemeClr val="tx1"/>
                </a:solidFill>
              </a:rPr>
              <a:t>Si alguien te quiere hablar tú le haces (gesto del silencio) y sigues escuchando. ¿Entendido?</a:t>
            </a:r>
          </a:p>
          <a:p>
            <a:pPr marL="0" indent="0">
              <a:buNone/>
            </a:pPr>
            <a:endParaRPr lang="es-ES_tradnl" sz="1700" dirty="0"/>
          </a:p>
        </p:txBody>
      </p:sp>
      <p:pic>
        <p:nvPicPr>
          <p:cNvPr id="5" name="Imagen 4" descr="/Users/lauriscrg/Desktop/MATERIAL CONVIVENCIA ESCOLAR/Documentos Colegio/colegio10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223837" y="419735"/>
            <a:ext cx="676276" cy="7661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23520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="" xmlns:a16="http://schemas.microsoft.com/office/drawing/2014/main" id="{879A26B8-6C4E-452B-ADD3-ED324A7AB7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="" xmlns:a16="http://schemas.microsoft.com/office/drawing/2014/main" id="{9B4167E1-E2B0-4192-8DA2-6967DDFF87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2377" y="614407"/>
            <a:ext cx="560996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9" name="Rectangle 138">
            <a:extLst>
              <a:ext uri="{FF2B5EF4-FFF2-40B4-BE49-F238E27FC236}">
                <a16:creationId xmlns="" xmlns:a16="http://schemas.microsoft.com/office/drawing/2014/main" id="{D03E4FEE-2E6A-44AB-B6BA-C1AD0CD6D93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6534" y="457200"/>
            <a:ext cx="560581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1" name="Rectangle 140">
            <a:extLst>
              <a:ext uri="{FF2B5EF4-FFF2-40B4-BE49-F238E27FC236}">
                <a16:creationId xmlns="" xmlns:a16="http://schemas.microsoft.com/office/drawing/2014/main" id="{0817EB59-13B3-43DA-9B91-A7CC174A60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144318" y="457200"/>
            <a:ext cx="5600007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6089" y="1825477"/>
            <a:ext cx="4947221" cy="3650344"/>
          </a:xfrm>
        </p:spPr>
        <p:txBody>
          <a:bodyPr>
            <a:noAutofit/>
          </a:bodyPr>
          <a:lstStyle/>
          <a:p>
            <a:pPr marL="0" indent="0" fontAlgn="base">
              <a:lnSpc>
                <a:spcPct val="90000"/>
              </a:lnSpc>
              <a:buNone/>
            </a:pPr>
            <a:r>
              <a:rPr lang="es-ES_tradnl" sz="2000" dirty="0" smtClean="0">
                <a:solidFill>
                  <a:srgbClr val="FFFFFF"/>
                </a:solidFill>
              </a:rPr>
              <a:t>Al día siguiente, en la clase se puso a escuchar a su profesora, también a sus compañeros. Si algún conejito hablaba él (hacía el gesto del silencio).</a:t>
            </a:r>
          </a:p>
          <a:p>
            <a:pPr marL="0" indent="0" fontAlgn="base">
              <a:lnSpc>
                <a:spcPct val="90000"/>
              </a:lnSpc>
              <a:buNone/>
            </a:pPr>
            <a:r>
              <a:rPr lang="es-ES_tradnl" sz="2000" dirty="0" smtClean="0">
                <a:solidFill>
                  <a:srgbClr val="FFFFFF"/>
                </a:solidFill>
              </a:rPr>
              <a:t/>
            </a:r>
            <a:br>
              <a:rPr lang="es-ES_tradnl" sz="2000" dirty="0" smtClean="0">
                <a:solidFill>
                  <a:srgbClr val="FFFFFF"/>
                </a:solidFill>
              </a:rPr>
            </a:br>
            <a:r>
              <a:rPr lang="es-ES_tradnl" sz="2000" dirty="0" smtClean="0">
                <a:solidFill>
                  <a:srgbClr val="FFFFFF"/>
                </a:solidFill>
              </a:rPr>
              <a:t>Todos los días hacía el truco que le había enseñado su mamá. Así se enteraba de las tareas y todo lo que enseñaba su profesora.</a:t>
            </a:r>
          </a:p>
          <a:p>
            <a:pPr marL="0" indent="0" fontAlgn="base">
              <a:lnSpc>
                <a:spcPct val="90000"/>
              </a:lnSpc>
              <a:buNone/>
            </a:pPr>
            <a:r>
              <a:rPr lang="es-ES_tradnl" sz="2000" dirty="0" smtClean="0">
                <a:solidFill>
                  <a:srgbClr val="FFFFFF"/>
                </a:solidFill>
              </a:rPr>
              <a:t>De esta manera Bermejo estaba contento.</a:t>
            </a:r>
          </a:p>
          <a:p>
            <a:pPr marL="0" indent="0" fontAlgn="base">
              <a:lnSpc>
                <a:spcPct val="90000"/>
              </a:lnSpc>
              <a:buNone/>
            </a:pPr>
            <a:endParaRPr lang="es-ES_tradnl" sz="2000" dirty="0" smtClean="0">
              <a:solidFill>
                <a:srgbClr val="FFFFFF"/>
              </a:solidFill>
            </a:endParaRPr>
          </a:p>
          <a:p>
            <a:pPr marL="0" indent="0" fontAlgn="base">
              <a:lnSpc>
                <a:spcPct val="90000"/>
              </a:lnSpc>
              <a:buNone/>
            </a:pPr>
            <a:r>
              <a:rPr lang="es-ES_tradnl" sz="2000" dirty="0" smtClean="0">
                <a:solidFill>
                  <a:srgbClr val="FFFFFF"/>
                </a:solidFill>
              </a:rPr>
              <a:t>Y colorín colorado, el cuento de Bermejo ha terminado.</a:t>
            </a:r>
          </a:p>
          <a:p>
            <a:pPr marL="0" indent="0" fontAlgn="base">
              <a:lnSpc>
                <a:spcPct val="90000"/>
              </a:lnSpc>
              <a:buNone/>
            </a:pPr>
            <a:r>
              <a:rPr lang="es-ES_tradnl" sz="2000" dirty="0" smtClean="0">
                <a:solidFill>
                  <a:srgbClr val="FFFFFF"/>
                </a:solidFill>
              </a:rPr>
              <a:t>Fin.</a:t>
            </a:r>
          </a:p>
          <a:p>
            <a:pPr marL="0" indent="0">
              <a:lnSpc>
                <a:spcPct val="90000"/>
              </a:lnSpc>
              <a:buNone/>
            </a:pPr>
            <a:endParaRPr lang="es-ES_tradnl" sz="2000" dirty="0">
              <a:solidFill>
                <a:srgbClr val="FFFFFF"/>
              </a:solidFill>
            </a:endParaRPr>
          </a:p>
        </p:txBody>
      </p:sp>
      <p:pic>
        <p:nvPicPr>
          <p:cNvPr id="2050" name="Picture 2" descr="ector Premium | Dibujos animados lindo regreso a la escuela gato y conejo  leyendo lib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EAD8D4"/>
              </a:clrFrom>
              <a:clrTo>
                <a:srgbClr val="EAD8D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5177" y="614407"/>
            <a:ext cx="5714956" cy="5714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 descr="/Users/lauriscrg/Desktop/MATERIAL CONVIVENCIA ESCOLAR/Documentos Colegio/colegio10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223837" y="419735"/>
            <a:ext cx="676276" cy="7661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255603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="" xmlns:a16="http://schemas.microsoft.com/office/drawing/2014/main" id="{42AC7AAA-F039-4011-98DE-17464A67B2E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7225075" cy="1013800"/>
          </a:xfrm>
        </p:spPr>
        <p:txBody>
          <a:bodyPr>
            <a:normAutofit/>
          </a:bodyPr>
          <a:lstStyle/>
          <a:p>
            <a:r>
              <a:rPr lang="es-ES_tradnl">
                <a:solidFill>
                  <a:schemeClr val="accent1"/>
                </a:solidFill>
              </a:rPr>
              <a:t>¿QUÉ APRENDÍ?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="" xmlns:a16="http://schemas.microsoft.com/office/drawing/2014/main" id="{85EBB90B-3A54-4B2B-9FA6-7B47E1075FE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74" name="Rectangle 73">
              <a:extLst>
                <a:ext uri="{FF2B5EF4-FFF2-40B4-BE49-F238E27FC236}">
                  <a16:creationId xmlns="" xmlns:a16="http://schemas.microsoft.com/office/drawing/2014/main" id="{E04116F5-E398-4593-B279-7099177A09B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Rectangle 74">
              <a:extLst>
                <a:ext uri="{FF2B5EF4-FFF2-40B4-BE49-F238E27FC236}">
                  <a16:creationId xmlns="" xmlns:a16="http://schemas.microsoft.com/office/drawing/2014/main" id="{DC1AD6AE-28AC-4C67-A749-1BC18D86C31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Rectangle 75">
              <a:extLst>
                <a:ext uri="{FF2B5EF4-FFF2-40B4-BE49-F238E27FC236}">
                  <a16:creationId xmlns="" xmlns:a16="http://schemas.microsoft.com/office/drawing/2014/main" id="{D122DC0F-D6EF-4A88-9742-855D48E4E2A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81194" y="1896533"/>
            <a:ext cx="7225074" cy="3962266"/>
          </a:xfrm>
        </p:spPr>
        <p:txBody>
          <a:bodyPr>
            <a:normAutofit/>
          </a:bodyPr>
          <a:lstStyle/>
          <a:p>
            <a:r>
              <a:rPr lang="es-ES_tradnl" sz="2000" dirty="0">
                <a:solidFill>
                  <a:schemeClr val="tx1"/>
                </a:solidFill>
              </a:rPr>
              <a:t>En compañía de un adulto, respondan las siguientes preguntas en una hoja.</a:t>
            </a:r>
          </a:p>
          <a:p>
            <a:r>
              <a:rPr lang="es-ES_tradnl" sz="2000" dirty="0">
                <a:solidFill>
                  <a:schemeClr val="tx1"/>
                </a:solidFill>
              </a:rPr>
              <a:t>¿</a:t>
            </a:r>
            <a:r>
              <a:rPr lang="es-ES_tradnl" sz="2000">
                <a:solidFill>
                  <a:schemeClr val="tx1"/>
                </a:solidFill>
              </a:rPr>
              <a:t>Por </a:t>
            </a:r>
            <a:r>
              <a:rPr lang="es-ES_tradnl" sz="2000" smtClean="0">
                <a:solidFill>
                  <a:schemeClr val="tx1"/>
                </a:solidFill>
              </a:rPr>
              <a:t>qué </a:t>
            </a:r>
            <a:r>
              <a:rPr lang="es-ES_tradnl" sz="2000" dirty="0">
                <a:solidFill>
                  <a:schemeClr val="tx1"/>
                </a:solidFill>
              </a:rPr>
              <a:t>los compañeros de Bermejo no querían escucharlo?</a:t>
            </a:r>
          </a:p>
          <a:p>
            <a:r>
              <a:rPr lang="es-ES_tradnl" sz="2000" dirty="0">
                <a:solidFill>
                  <a:schemeClr val="tx1"/>
                </a:solidFill>
              </a:rPr>
              <a:t>¿Qué sucede si no respetamos a las personas cuando hablan?</a:t>
            </a:r>
          </a:p>
          <a:p>
            <a:r>
              <a:rPr lang="es-ES_tradnl" sz="2000" dirty="0">
                <a:solidFill>
                  <a:schemeClr val="tx1"/>
                </a:solidFill>
              </a:rPr>
              <a:t>¿Cómo mejoró Bermejo su actitud?</a:t>
            </a:r>
          </a:p>
          <a:p>
            <a:endParaRPr lang="es-ES_tradnl" dirty="0"/>
          </a:p>
        </p:txBody>
      </p:sp>
      <p:pic>
        <p:nvPicPr>
          <p:cNvPr id="1026" name="Picture 2" descr="ara Pensativa Vectores, Ilustraciones Y Gráficos - 123R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09" r="9574" b="1"/>
          <a:stretch/>
        </p:blipFill>
        <p:spPr bwMode="auto">
          <a:xfrm>
            <a:off x="8042147" y="600075"/>
            <a:ext cx="3695828" cy="579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n 9" descr="/Users/lauriscrg/Desktop/MATERIAL CONVIVENCIA ESCOLAR/Documentos Colegio/colegio10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9" t="10630" r="9740" b="8461"/>
          <a:stretch/>
        </p:blipFill>
        <p:spPr bwMode="auto">
          <a:xfrm>
            <a:off x="223837" y="419735"/>
            <a:ext cx="676276" cy="7661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4534485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Personalizar 18">
      <a:dk1>
        <a:srgbClr val="000000"/>
      </a:dk1>
      <a:lt1>
        <a:srgbClr val="FFFFFF"/>
      </a:lt1>
      <a:dk2>
        <a:srgbClr val="3B3059"/>
      </a:dk2>
      <a:lt2>
        <a:srgbClr val="EBEBEB"/>
      </a:lt2>
      <a:accent1>
        <a:srgbClr val="941100"/>
      </a:accent1>
      <a:accent2>
        <a:srgbClr val="941100"/>
      </a:accent2>
      <a:accent3>
        <a:srgbClr val="941100"/>
      </a:accent3>
      <a:accent4>
        <a:srgbClr val="941100"/>
      </a:accent4>
      <a:accent5>
        <a:srgbClr val="941100"/>
      </a:accent5>
      <a:accent6>
        <a:srgbClr val="941100"/>
      </a:accent6>
      <a:hlink>
        <a:srgbClr val="941100"/>
      </a:hlink>
      <a:folHlink>
        <a:srgbClr val="000000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Dividendo</Template>
  <TotalTime>26</TotalTime>
  <Words>437</Words>
  <Application>Microsoft Office PowerPoint</Application>
  <PresentationFormat>Personalizado</PresentationFormat>
  <Paragraphs>32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Dividendo</vt:lpstr>
      <vt:lpstr>EL CONEJO BERMEJO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¿QUÉ APRENDÍ?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CONEJO BERMEJO</dc:title>
  <dc:creator>LAURA  CAMILA RODRIGUEZ GARRIDO</dc:creator>
  <cp:lastModifiedBy>INSPECTORIA</cp:lastModifiedBy>
  <cp:revision>6</cp:revision>
  <dcterms:created xsi:type="dcterms:W3CDTF">2020-09-29T14:18:00Z</dcterms:created>
  <dcterms:modified xsi:type="dcterms:W3CDTF">2020-10-28T13:20:02Z</dcterms:modified>
</cp:coreProperties>
</file>