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8"/>
    <p:restoredTop sz="94585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36121-462E-E747-9317-8F27AA3F5550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44166-AE60-D64C-B2BC-3ABD9D7001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091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A65B-8208-E04D-B433-569C734429C2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24821-4193-FB42-A502-8562E7D46C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504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9FDA-CE6E-3C4C-A4CB-80661CF95888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7292-ED2A-D341-A02A-ABF33D5D73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93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34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4947" y="718477"/>
            <a:ext cx="9144000" cy="2387600"/>
          </a:xfrm>
        </p:spPr>
        <p:txBody>
          <a:bodyPr/>
          <a:lstStyle/>
          <a:p>
            <a:r>
              <a:rPr lang="es-ES_tradnl" b="1" dirty="0" smtClean="0">
                <a:latin typeface="+mn-lt"/>
              </a:rPr>
              <a:t>AFECTIVIDAD Y SEXUALIDAD</a:t>
            </a:r>
            <a:endParaRPr lang="es-ES_tradnl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84947" y="2996673"/>
            <a:ext cx="9144000" cy="1655762"/>
          </a:xfrm>
        </p:spPr>
        <p:txBody>
          <a:bodyPr/>
          <a:lstStyle/>
          <a:p>
            <a:r>
              <a:rPr lang="es-ES_tradnl" b="1" dirty="0" smtClean="0"/>
              <a:t>Equipo de Convivencia Escolar 2020</a:t>
            </a:r>
            <a:endParaRPr lang="es-ES_tradnl" b="1" dirty="0"/>
          </a:p>
        </p:txBody>
      </p:sp>
      <p:pic>
        <p:nvPicPr>
          <p:cNvPr id="7" name="Imagen 6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87647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/>
          <a:stretch/>
        </p:blipFill>
        <p:spPr>
          <a:xfrm>
            <a:off x="4092929" y="3674301"/>
            <a:ext cx="3994484" cy="26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1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4280" r="2860" b="558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365125"/>
            <a:ext cx="9829799" cy="1102727"/>
          </a:xfrm>
        </p:spPr>
        <p:txBody>
          <a:bodyPr/>
          <a:lstStyle/>
          <a:p>
            <a:pPr algn="ctr"/>
            <a:r>
              <a:rPr lang="es-ES_tradnl" b="1" dirty="0" smtClean="0">
                <a:latin typeface="+mn-lt"/>
              </a:rPr>
              <a:t>Es importante</a:t>
            </a:r>
            <a:endParaRPr lang="es-ES_tradnl" b="1" dirty="0">
              <a:latin typeface="+mn-lt"/>
            </a:endParaRP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206191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85801" y="2142067"/>
            <a:ext cx="10912641" cy="364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2400" dirty="0" smtClean="0"/>
              <a:t>Hablar con algún familiar de confianza los cambios que van experimentando en la adolescencia y de las preocupaciones que se van presentando.</a:t>
            </a:r>
          </a:p>
          <a:p>
            <a:pPr algn="just"/>
            <a:r>
              <a:rPr lang="es-ES_tradnl" sz="2400" dirty="0" smtClean="0"/>
              <a:t>Tener una actitud respetuosa con uno mismo y los demás.</a:t>
            </a:r>
          </a:p>
          <a:p>
            <a:pPr algn="just"/>
            <a:r>
              <a:rPr lang="es-ES_tradnl" sz="2400" dirty="0" smtClean="0"/>
              <a:t>Tener madurez física y emocional antes de involucrarse afectiva y sexualmente con otras personas.</a:t>
            </a:r>
          </a:p>
          <a:p>
            <a:pPr algn="just"/>
            <a:r>
              <a:rPr lang="es-ES_tradnl" sz="2400" dirty="0" smtClean="0"/>
              <a:t>Cuestionar y/o reflexionar ante cada acción por realizar.</a:t>
            </a:r>
          </a:p>
          <a:p>
            <a:pPr algn="just"/>
            <a:r>
              <a:rPr lang="es-ES_tradnl" sz="2400" dirty="0" smtClean="0"/>
              <a:t>Comprender la importancia del cuerpo.</a:t>
            </a:r>
          </a:p>
          <a:p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32" y="4293715"/>
            <a:ext cx="354551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9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4280" r="2860" b="558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365125"/>
            <a:ext cx="9829799" cy="1102727"/>
          </a:xfrm>
        </p:spPr>
        <p:txBody>
          <a:bodyPr/>
          <a:lstStyle/>
          <a:p>
            <a:pPr algn="ctr"/>
            <a:r>
              <a:rPr lang="es-ES_tradnl" b="1" dirty="0" smtClean="0">
                <a:latin typeface="+mn-lt"/>
              </a:rPr>
              <a:t>Recuerda</a:t>
            </a:r>
            <a:endParaRPr lang="es-ES_tradnl" b="1" dirty="0">
              <a:latin typeface="+mn-lt"/>
            </a:endParaRP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206191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00100" y="1467852"/>
            <a:ext cx="10591800" cy="3124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mtClean="0"/>
              <a:t>No todos los y las adolescentes inician el pololeo en esta etapa.</a:t>
            </a:r>
          </a:p>
          <a:p>
            <a:r>
              <a:rPr lang="es-ES_tradnl" dirty="0" smtClean="0"/>
              <a:t>No siempre se encuentra la persona adecuada.</a:t>
            </a:r>
          </a:p>
          <a:p>
            <a:r>
              <a:rPr lang="es-ES_tradnl" dirty="0" smtClean="0"/>
              <a:t>No haber pololeado NO significa ser poco atractivo.</a:t>
            </a:r>
          </a:p>
          <a:p>
            <a:r>
              <a:rPr lang="es-ES_tradnl" dirty="0" smtClean="0"/>
              <a:t>Todos somos diferentes.</a:t>
            </a:r>
          </a:p>
          <a:p>
            <a:r>
              <a:rPr lang="es-ES_tradnl" dirty="0" smtClean="0"/>
              <a:t>Hablar con la familia de estos temas es muy importante.</a:t>
            </a:r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4419601"/>
            <a:ext cx="7188200" cy="22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3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4280" r="2860" b="558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365125"/>
            <a:ext cx="9829799" cy="1102727"/>
          </a:xfrm>
        </p:spPr>
        <p:txBody>
          <a:bodyPr/>
          <a:lstStyle/>
          <a:p>
            <a:pPr algn="ctr"/>
            <a:r>
              <a:rPr lang="es-ES_tradnl" b="1" dirty="0" smtClean="0">
                <a:latin typeface="+mn-lt"/>
              </a:rPr>
              <a:t>¿Qué aprendí?</a:t>
            </a:r>
            <a:endParaRPr lang="es-ES_tradnl" b="1" dirty="0">
              <a:latin typeface="+mn-lt"/>
            </a:endParaRP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206191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85800" y="1735667"/>
            <a:ext cx="10667999" cy="3649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mtClean="0"/>
              <a:t>LEE LAS SIGUIENTES PREGUNTAS Y LUEGO RESPONDE EN TU CUADERNO DE ORIENTACIÓN.</a:t>
            </a:r>
          </a:p>
          <a:p>
            <a:pPr algn="just"/>
            <a:r>
              <a:rPr lang="es-ES_tradnl" smtClean="0"/>
              <a:t>1. ¿CUÁLES SON LOS PRINCIPALES APRENDIZAJES DE ESTE TEMA?</a:t>
            </a:r>
          </a:p>
          <a:p>
            <a:pPr algn="just"/>
            <a:r>
              <a:rPr lang="es-ES_tradnl" smtClean="0"/>
              <a:t>2.MENCIONA CONDUCTAS POSITIVAS QUE AYUDAN A TENER UNA SEXUALIDAD Y AFECTIVIDAD RESPONSABLE</a:t>
            </a:r>
          </a:p>
          <a:p>
            <a:pPr algn="just"/>
            <a:r>
              <a:rPr lang="es-ES_tradnl" smtClean="0"/>
              <a:t>3. ¿QUÉ PASA CUANDO ESTOY INFORMADO ACERCA DE LA AFECTIVIDAD Y SEXUALIDAD VERSUS A CUANDO NO?</a:t>
            </a:r>
          </a:p>
          <a:p>
            <a:pPr algn="just"/>
            <a:r>
              <a:rPr lang="es-ES_tradnl" smtClean="0"/>
              <a:t>(De vuelta estas respuestas serán trabajadas por equipo de convivencia con docentes en sala)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173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4280" r="2860" b="558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365125"/>
            <a:ext cx="9829799" cy="1102727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latin typeface="+mn-lt"/>
              </a:rPr>
              <a:t>¿A qué se refiere afectividad y sexualidad?</a:t>
            </a:r>
            <a:endParaRPr lang="es-ES_tradnl" b="1" dirty="0">
              <a:latin typeface="+mn-lt"/>
            </a:endParaRP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206191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762000" y="1832977"/>
            <a:ext cx="10307053" cy="34368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2400" b="1" u="sng" dirty="0" smtClean="0"/>
              <a:t>Afectividad:</a:t>
            </a:r>
            <a:r>
              <a:rPr lang="es-ES_tradnl" sz="2400" dirty="0" smtClean="0"/>
              <a:t> Conjunto de sentimientos y emociones de una persona, se entiende también como el sentir cariño y amor hacia otra persona.</a:t>
            </a:r>
          </a:p>
          <a:p>
            <a:pPr algn="just"/>
            <a:endParaRPr lang="es-ES_tradnl" sz="2400" dirty="0" smtClean="0"/>
          </a:p>
          <a:p>
            <a:pPr algn="just"/>
            <a:r>
              <a:rPr lang="es-ES_tradnl" sz="2400" b="1" u="sng" dirty="0" smtClean="0"/>
              <a:t>Sexualidad:</a:t>
            </a:r>
            <a:r>
              <a:rPr lang="es-ES_tradnl" sz="2400" b="1" dirty="0" smtClean="0"/>
              <a:t> </a:t>
            </a:r>
            <a:r>
              <a:rPr lang="es-ES_tradnl" sz="2400" dirty="0" smtClean="0"/>
              <a:t>Conjunto de características físicas (biológicas) y psicológicas propias de cada sexo.</a:t>
            </a:r>
          </a:p>
          <a:p>
            <a:pPr algn="just"/>
            <a:endParaRPr lang="es-ES_tradnl" sz="2400" b="1" dirty="0" smtClean="0"/>
          </a:p>
          <a:p>
            <a:pPr algn="just"/>
            <a:r>
              <a:rPr lang="es-ES_tradnl" sz="2400" b="1" dirty="0" smtClean="0"/>
              <a:t>En conjunto son aquellos aspectos que nos permiten relacionarlos emocional y biológicamente con aquellas personas que por lo general son  o serán nuestras parejas.</a:t>
            </a:r>
            <a:endParaRPr lang="es-ES_tradnl" sz="2400" b="1" dirty="0"/>
          </a:p>
        </p:txBody>
      </p:sp>
      <p:pic>
        <p:nvPicPr>
          <p:cNvPr id="2054" name="Picture 6" descr=" Congreso Internacional de Sexualidad: Expresando la diversida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31" y="4791994"/>
            <a:ext cx="3340769" cy="190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0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4280" r="2860" b="558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365125"/>
            <a:ext cx="9829799" cy="1102727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latin typeface="+mn-lt"/>
              </a:rPr>
              <a:t>Otros conceptos importantes de la sexualidad y afectividad</a:t>
            </a:r>
            <a:endParaRPr lang="es-ES_tradnl" b="1" dirty="0">
              <a:latin typeface="+mn-lt"/>
            </a:endParaRP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206191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595622"/>
              </p:ext>
            </p:extLst>
          </p:nvPr>
        </p:nvGraphicFramePr>
        <p:xfrm>
          <a:off x="2443341" y="1832977"/>
          <a:ext cx="7991118" cy="366241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63706"/>
                <a:gridCol w="2663706"/>
                <a:gridCol w="2663706"/>
              </a:tblGrid>
              <a:tr h="553452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GÉNERO</a:t>
                      </a:r>
                      <a:endParaRPr lang="es-ES_tradnl" dirty="0"/>
                    </a:p>
                  </a:txBody>
                  <a:tcPr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ORIENTACIÓN SEXUAL</a:t>
                      </a:r>
                      <a:endParaRPr lang="es-ES_tradnl" dirty="0"/>
                    </a:p>
                  </a:txBody>
                  <a:tcPr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PRÁCTICA SEXUAL</a:t>
                      </a:r>
                      <a:endParaRPr lang="es-ES_tradnl" dirty="0"/>
                    </a:p>
                  </a:txBody>
                  <a:tcPr>
                    <a:solidFill>
                      <a:srgbClr val="941100"/>
                    </a:solidFill>
                  </a:tcPr>
                </a:tc>
              </a:tr>
              <a:tr h="183499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Son</a:t>
                      </a:r>
                      <a:r>
                        <a:rPr lang="es-ES_tradnl" b="1" baseline="0" dirty="0" smtClean="0"/>
                        <a:t> los aspectos culturales y comportamientos que cada sociedad considera apropiados para hombres y mujeres.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Se refiere a la capacidad de cada persona de sentir una profunda atracción</a:t>
                      </a:r>
                    </a:p>
                    <a:p>
                      <a:pPr algn="ctr"/>
                      <a:r>
                        <a:rPr lang="es-ES_tradnl" b="1" dirty="0" smtClean="0"/>
                        <a:t>emocional, afectiva y sexual por</a:t>
                      </a:r>
                      <a:r>
                        <a:rPr lang="es-ES_tradnl" b="1" baseline="0" dirty="0" smtClean="0"/>
                        <a:t> otra </a:t>
                      </a:r>
                      <a:r>
                        <a:rPr lang="es-ES_tradnl" b="1" dirty="0" smtClean="0"/>
                        <a:t>persona. 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Alude a los comportamientos sexuales de las personas, sean acciones individuales</a:t>
                      </a:r>
                    </a:p>
                    <a:p>
                      <a:pPr algn="ctr"/>
                      <a:r>
                        <a:rPr lang="es-ES_tradnl" b="1" dirty="0" smtClean="0"/>
                        <a:t>o con otros. Incluye contacto físico directo, solo a nivel de la estimulación y/o al placer psicológico.</a:t>
                      </a:r>
                    </a:p>
                    <a:p>
                      <a:endParaRPr lang="es-ES_tradn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1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4280" r="2860" b="558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365125"/>
            <a:ext cx="9829799" cy="1102727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latin typeface="+mn-lt"/>
              </a:rPr>
              <a:t>¿Para qué me sirve saber de sexualidad y afectividad?</a:t>
            </a:r>
            <a:endParaRPr lang="es-ES_tradnl" b="1" dirty="0">
              <a:latin typeface="+mn-lt"/>
            </a:endParaRP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206191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762000" y="1832977"/>
            <a:ext cx="10667999" cy="380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 smtClean="0"/>
              <a:t>Ayuda a manejar las emociones y a entenderlas.</a:t>
            </a:r>
          </a:p>
          <a:p>
            <a:r>
              <a:rPr lang="es-ES_tradnl" sz="2400" dirty="0" smtClean="0"/>
              <a:t>Sirve para poder manejar la presión de compañeros y amistades.</a:t>
            </a:r>
          </a:p>
          <a:p>
            <a:r>
              <a:rPr lang="es-ES_tradnl" sz="2400" dirty="0" smtClean="0"/>
              <a:t>Permite tomar el control de las vidas y tomar decisiones propias.</a:t>
            </a:r>
          </a:p>
          <a:p>
            <a:r>
              <a:rPr lang="es-ES_tradnl" sz="2400" dirty="0" smtClean="0"/>
              <a:t>Ayuda a tener relaciones saludables.</a:t>
            </a:r>
          </a:p>
          <a:p>
            <a:r>
              <a:rPr lang="es-ES_tradnl" sz="2400" dirty="0" smtClean="0"/>
              <a:t>Protege del abuso sexual.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62" y="2522271"/>
            <a:ext cx="3003038" cy="311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4280" r="2860" b="558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487123"/>
            <a:ext cx="9829799" cy="1102727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latin typeface="+mn-lt"/>
              </a:rPr>
              <a:t>¿Qué consecuencias puede traer el no manejar información de sexualidad y afectividad?</a:t>
            </a:r>
            <a:endParaRPr lang="es-ES_tradnl" b="1" dirty="0">
              <a:latin typeface="+mn-lt"/>
            </a:endParaRP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206191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589549" y="2362422"/>
            <a:ext cx="10764251" cy="302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 smtClean="0"/>
              <a:t>Ser parte de un embarazo no deseado.</a:t>
            </a:r>
          </a:p>
          <a:p>
            <a:r>
              <a:rPr lang="es-ES_tradnl" sz="2400" dirty="0" smtClean="0"/>
              <a:t>Contraer enfermedades de transmisión sexual.</a:t>
            </a:r>
          </a:p>
          <a:p>
            <a:r>
              <a:rPr lang="es-ES_tradnl" sz="2400" dirty="0" smtClean="0"/>
              <a:t>Gran número de parejas sexuales.</a:t>
            </a:r>
          </a:p>
          <a:p>
            <a:r>
              <a:rPr lang="es-ES_tradnl" sz="2400" dirty="0" smtClean="0"/>
              <a:t>No saber de métodos anticonceptivos.</a:t>
            </a:r>
          </a:p>
          <a:p>
            <a:r>
              <a:rPr lang="es-ES_tradnl" sz="2400" dirty="0" smtClean="0"/>
              <a:t>Las conductas sexuales a temprana edad tienen mucho riesgo en diferentes aspectos.</a:t>
            </a:r>
          </a:p>
          <a:p>
            <a:endParaRPr lang="es-ES_tradnl" dirty="0"/>
          </a:p>
        </p:txBody>
      </p:sp>
      <p:pic>
        <p:nvPicPr>
          <p:cNvPr id="5122" name="Picture 2" descr="exualidades - Familias y sexualidades: Prevención del embarazo en ..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7FB"/>
              </a:clrFrom>
              <a:clrTo>
                <a:srgbClr val="F6F7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4880" r="55781" b="7836"/>
          <a:stretch/>
        </p:blipFill>
        <p:spPr bwMode="auto">
          <a:xfrm>
            <a:off x="4868035" y="4812632"/>
            <a:ext cx="3141730" cy="1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0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4280" r="2860" b="558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365125"/>
            <a:ext cx="9829799" cy="1102727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latin typeface="+mn-lt"/>
              </a:rPr>
              <a:t>Cambios afectivos y sexuales que se producen en la adolescencia</a:t>
            </a:r>
            <a:endParaRPr lang="es-ES_tradnl" b="1" dirty="0">
              <a:latin typeface="+mn-lt"/>
            </a:endParaRP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206191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861128"/>
              </p:ext>
            </p:extLst>
          </p:nvPr>
        </p:nvGraphicFramePr>
        <p:xfrm>
          <a:off x="1143000" y="2086366"/>
          <a:ext cx="10131426" cy="387167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77142"/>
                <a:gridCol w="3377142"/>
                <a:gridCol w="3377142"/>
              </a:tblGrid>
              <a:tr h="488392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FISICOS</a:t>
                      </a:r>
                      <a:endParaRPr lang="es-ES_trad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PSICOLÓGICOS</a:t>
                      </a:r>
                      <a:endParaRPr lang="es-ES_trad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SOCIALES</a:t>
                      </a:r>
                      <a:endParaRPr lang="es-ES_trad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41100"/>
                    </a:solidFill>
                  </a:tcPr>
                </a:tc>
              </a:tr>
              <a:tr h="1852904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dirty="0" smtClean="0"/>
                        <a:t>CRECIMIENTO</a:t>
                      </a:r>
                      <a:r>
                        <a:rPr lang="es-ES_tradnl" b="1" baseline="0" dirty="0" smtClean="0"/>
                        <a:t> GENERAL (ESTATURA)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baseline="0" dirty="0" smtClean="0"/>
                        <a:t>DESARROLLO DE LOS GENITALES, VELLOS, CADERAS Y SENOS EN NIÑAS, HOMBROS EN NIÑOS.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baseline="0" dirty="0" smtClean="0"/>
                        <a:t>CAMBIO EN LA VOZ DE LOS NIÑOS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baseline="0" dirty="0" smtClean="0"/>
                        <a:t>MENSTRUACIÓN EN NIÑAS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baseline="0" dirty="0" smtClean="0"/>
                        <a:t>POLUCIÓN EN NIÑOS</a:t>
                      </a:r>
                    </a:p>
                    <a:p>
                      <a:pPr algn="ctr"/>
                      <a:endParaRPr lang="es-ES_tradnl" baseline="0" dirty="0" smtClean="0"/>
                    </a:p>
                    <a:p>
                      <a:pPr algn="ctr"/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dirty="0" smtClean="0"/>
                        <a:t>NUEVOS INTERESES E INQUIETUDES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dirty="0" smtClean="0"/>
                        <a:t>ESTADOS DE ÁNIMO CAMBIANTE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dirty="0" smtClean="0"/>
                        <a:t>DESPERTAR</a:t>
                      </a:r>
                      <a:r>
                        <a:rPr lang="es-ES_tradnl" b="1" baseline="0" dirty="0" smtClean="0"/>
                        <a:t> SEXUAL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baseline="0" dirty="0" smtClean="0"/>
                        <a:t>DESEOS DE INDEPENDENCIA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baseline="0" dirty="0" smtClean="0"/>
                        <a:t>MÁS REFLEXIVOS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dirty="0" smtClean="0"/>
                        <a:t>CREAR</a:t>
                      </a:r>
                      <a:r>
                        <a:rPr lang="es-ES_tradnl" b="1" baseline="0" dirty="0" smtClean="0"/>
                        <a:t> MÁS GRUPOS DE AMIGOS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baseline="0" dirty="0" smtClean="0"/>
                        <a:t>CAMBIA RELACIÓN CON LOS PADRES (MEJORA O EMPEORA)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baseline="0" dirty="0" smtClean="0"/>
                        <a:t>DIFERENTES FORMAS DE VESTIRSE, PEINARSE, APARECE EL MAQUILLAJE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s-ES_tradnl" b="1" baseline="0" dirty="0" smtClean="0"/>
                        <a:t>DIIFERENTES FORMA DE COMPORTARSE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90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4280" r="2860" b="558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365125"/>
            <a:ext cx="9829799" cy="1102727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latin typeface="+mn-lt"/>
              </a:rPr>
              <a:t>El pololeo como parte de la afectividad y sexualidad</a:t>
            </a:r>
            <a:endParaRPr lang="es-ES_tradnl" b="1" dirty="0">
              <a:latin typeface="+mn-lt"/>
            </a:endParaRP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206191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85801" y="1832977"/>
            <a:ext cx="11008894" cy="364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 smtClean="0"/>
              <a:t>En la adolescencia surge el despertar sexual y esta atracción por el o la otro/a es natural y puede ser orientada por la voluntad y los valores personales. El ser humano necesita amor y cariño para su felicidad, seguridad y adecuada autoestima.</a:t>
            </a:r>
          </a:p>
          <a:p>
            <a:r>
              <a:rPr lang="es-ES_tradnl" sz="2000" dirty="0" smtClean="0"/>
              <a:t>El pololeo es fuente de comunicación afectiva y es un proceso de aprendizaje en la elección de la futura pareja definitiva. </a:t>
            </a:r>
          </a:p>
          <a:p>
            <a:r>
              <a:rPr lang="es-ES_tradnl" sz="2000" dirty="0" smtClean="0"/>
              <a:t>En cualquier etapa de la relación afectiva entre jóvenes debe existir respeto por el otro/a. No obligar al otro/a hacer cosas que no desea. </a:t>
            </a:r>
          </a:p>
          <a:p>
            <a:r>
              <a:rPr lang="es-ES_tradnl" sz="2000" dirty="0" smtClean="0"/>
              <a:t>Los afectos en la adolescencia a veces se confunden y es frecuente que se sientan enamorados, sin estarlo. Son sentimientos pasajeros.</a:t>
            </a:r>
            <a:endParaRPr lang="es-ES_tradnl" sz="2000" dirty="0"/>
          </a:p>
        </p:txBody>
      </p:sp>
      <p:pic>
        <p:nvPicPr>
          <p:cNvPr id="7170" name="Picture 2" descr="amá a bordo: Vínculos afectiv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3732"/>
            <a:ext cx="4953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8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4280" r="2860" b="558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1" y="365125"/>
            <a:ext cx="9829799" cy="1102727"/>
          </a:xfrm>
        </p:spPr>
        <p:txBody>
          <a:bodyPr/>
          <a:lstStyle/>
          <a:p>
            <a:pPr algn="ctr"/>
            <a:r>
              <a:rPr lang="es-ES_tradnl" b="1" dirty="0" smtClean="0">
                <a:latin typeface="+mn-lt"/>
              </a:rPr>
              <a:t>En la adolescencia</a:t>
            </a:r>
            <a:endParaRPr lang="es-ES_tradnl" b="1" dirty="0">
              <a:latin typeface="+mn-lt"/>
            </a:endParaRP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206191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85801" y="1683173"/>
            <a:ext cx="10888578" cy="349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2400" dirty="0" smtClean="0"/>
              <a:t>Es común comenzar a sentirse atraídos de manera romántica, afectiva y sexual (contacto físico) hacia otras personas. </a:t>
            </a:r>
          </a:p>
          <a:p>
            <a:pPr algn="just"/>
            <a:r>
              <a:rPr lang="es-ES_tradnl" sz="2400" dirty="0" smtClean="0"/>
              <a:t>Se puede sentir presión desde las otras personas para sentirse enamorado de alguien, lo que no es saludable, estos sentimientos surgen de manera personal.</a:t>
            </a:r>
          </a:p>
          <a:p>
            <a:pPr algn="just"/>
            <a:r>
              <a:rPr lang="es-ES_tradnl" sz="2400" dirty="0" smtClean="0"/>
              <a:t>Suelen aparecer inseguridades respecto al físico y existe temor a ser rechazados. Para esto es importante confiar en sí mismo y tener buena autoestima.</a:t>
            </a:r>
            <a:endParaRPr lang="es-ES_tradnl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50080"/>
            <a:ext cx="7620000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4280" r="2860" b="5580"/>
          <a:stretch/>
        </p:blipFill>
        <p:spPr>
          <a:xfrm>
            <a:off x="0" y="0"/>
            <a:ext cx="12192000" cy="6858000"/>
          </a:xfrm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71768" y="206191"/>
            <a:ext cx="1180465" cy="1261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Elipse"/>
          <p:cNvSpPr/>
          <p:nvPr/>
        </p:nvSpPr>
        <p:spPr>
          <a:xfrm>
            <a:off x="4583832" y="167815"/>
            <a:ext cx="30243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Conducta </a:t>
            </a:r>
            <a:r>
              <a:rPr lang="es-CL" dirty="0" smtClean="0"/>
              <a:t>sexual y afectiva en la adolescencia</a:t>
            </a:r>
            <a:endParaRPr lang="es-CL" dirty="0"/>
          </a:p>
        </p:txBody>
      </p:sp>
      <p:sp>
        <p:nvSpPr>
          <p:cNvPr id="7" name="6 Rectángulo redondeado"/>
          <p:cNvSpPr/>
          <p:nvPr/>
        </p:nvSpPr>
        <p:spPr>
          <a:xfrm>
            <a:off x="2452057" y="2564905"/>
            <a:ext cx="2016224" cy="13681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 sienten presionados por su enorno</a:t>
            </a:r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5003620" y="2564907"/>
            <a:ext cx="2016224" cy="13681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Sienten mucha curiosidad</a:t>
            </a:r>
            <a:endParaRPr lang="es-CL" dirty="0"/>
          </a:p>
        </p:txBody>
      </p:sp>
      <p:sp>
        <p:nvSpPr>
          <p:cNvPr id="9" name="8 Rectángulo redondeado"/>
          <p:cNvSpPr/>
          <p:nvPr/>
        </p:nvSpPr>
        <p:spPr>
          <a:xfrm>
            <a:off x="7459510" y="2564904"/>
            <a:ext cx="2016224" cy="136815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 sienten </a:t>
            </a:r>
            <a:r>
              <a:rPr lang="es-CL" dirty="0"/>
              <a:t>bien- </a:t>
            </a:r>
            <a:r>
              <a:rPr lang="es-CL" dirty="0" smtClean="0"/>
              <a:t>atractivos-lindos</a:t>
            </a:r>
            <a:endParaRPr lang="es-CL" dirty="0"/>
          </a:p>
        </p:txBody>
      </p:sp>
      <p:cxnSp>
        <p:nvCxnSpPr>
          <p:cNvPr id="10" name="14 Conector recto de flecha"/>
          <p:cNvCxnSpPr>
            <a:stCxn id="10" idx="4"/>
            <a:endCxn id="12" idx="0"/>
          </p:cNvCxnSpPr>
          <p:nvPr/>
        </p:nvCxnSpPr>
        <p:spPr>
          <a:xfrm flipH="1">
            <a:off x="6011732" y="1247936"/>
            <a:ext cx="84268" cy="1316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6 Conector recto de flecha"/>
          <p:cNvCxnSpPr>
            <a:stCxn id="10" idx="2"/>
            <a:endCxn id="11" idx="0"/>
          </p:cNvCxnSpPr>
          <p:nvPr/>
        </p:nvCxnSpPr>
        <p:spPr>
          <a:xfrm flipH="1">
            <a:off x="3460170" y="707876"/>
            <a:ext cx="1123663" cy="1857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8 Conector recto de flecha"/>
          <p:cNvCxnSpPr/>
          <p:nvPr/>
        </p:nvCxnSpPr>
        <p:spPr>
          <a:xfrm flipH="1">
            <a:off x="3829360" y="1247936"/>
            <a:ext cx="1546560" cy="4197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0 Conector recto de flecha"/>
          <p:cNvCxnSpPr/>
          <p:nvPr/>
        </p:nvCxnSpPr>
        <p:spPr>
          <a:xfrm>
            <a:off x="6600056" y="1247935"/>
            <a:ext cx="1296144" cy="4485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5 Conector recto de flecha"/>
          <p:cNvCxnSpPr>
            <a:stCxn id="10" idx="6"/>
            <a:endCxn id="13" idx="0"/>
          </p:cNvCxnSpPr>
          <p:nvPr/>
        </p:nvCxnSpPr>
        <p:spPr>
          <a:xfrm>
            <a:off x="7608168" y="707876"/>
            <a:ext cx="859454" cy="1857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5 Rectángulo redondeado"/>
          <p:cNvSpPr/>
          <p:nvPr/>
        </p:nvSpPr>
        <p:spPr>
          <a:xfrm>
            <a:off x="8620022" y="707875"/>
            <a:ext cx="2016224" cy="1368154"/>
          </a:xfrm>
          <a:prstGeom prst="roundRect">
            <a:avLst/>
          </a:prstGeom>
          <a:solidFill>
            <a:srgbClr val="F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Falta de control </a:t>
            </a:r>
            <a:r>
              <a:rPr lang="es-CL" dirty="0" smtClean="0"/>
              <a:t>sobre algunas situaciones</a:t>
            </a:r>
            <a:endParaRPr lang="es-CL" dirty="0"/>
          </a:p>
        </p:txBody>
      </p:sp>
      <p:sp>
        <p:nvSpPr>
          <p:cNvPr id="16" name="21 Rectángulo redondeado"/>
          <p:cNvSpPr/>
          <p:nvPr/>
        </p:nvSpPr>
        <p:spPr>
          <a:xfrm>
            <a:off x="1813135" y="707875"/>
            <a:ext cx="2016224" cy="1368154"/>
          </a:xfrm>
          <a:prstGeom prst="roundRect">
            <a:avLst/>
          </a:prstGeom>
          <a:solidFill>
            <a:srgbClr val="7E4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Los jóvenes se tienden a sentir mayor de lo que son</a:t>
            </a:r>
            <a:endParaRPr lang="es-CL" dirty="0"/>
          </a:p>
        </p:txBody>
      </p:sp>
      <p:cxnSp>
        <p:nvCxnSpPr>
          <p:cNvPr id="17" name="17 Conector recto de flecha"/>
          <p:cNvCxnSpPr/>
          <p:nvPr/>
        </p:nvCxnSpPr>
        <p:spPr>
          <a:xfrm flipV="1">
            <a:off x="3829360" y="620688"/>
            <a:ext cx="898489" cy="771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3 Conector recto de flecha"/>
          <p:cNvCxnSpPr/>
          <p:nvPr/>
        </p:nvCxnSpPr>
        <p:spPr>
          <a:xfrm>
            <a:off x="7642561" y="727846"/>
            <a:ext cx="1008112" cy="684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9 Rectángulo redondeado"/>
          <p:cNvSpPr/>
          <p:nvPr/>
        </p:nvSpPr>
        <p:spPr>
          <a:xfrm>
            <a:off x="2639617" y="5466049"/>
            <a:ext cx="2016224" cy="11521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 quieren sentir queridos</a:t>
            </a:r>
            <a:endParaRPr lang="es-CL" dirty="0"/>
          </a:p>
        </p:txBody>
      </p:sp>
      <p:sp>
        <p:nvSpPr>
          <p:cNvPr id="20" name="10 Rectángulo redondeado"/>
          <p:cNvSpPr/>
          <p:nvPr/>
        </p:nvSpPr>
        <p:spPr>
          <a:xfrm>
            <a:off x="7896200" y="5374243"/>
            <a:ext cx="2016224" cy="11521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Sienten amor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464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798</Words>
  <Application>Microsoft Office PowerPoint</Application>
  <PresentationFormat>Personalizado</PresentationFormat>
  <Paragraphs>82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AFECTIVIDAD Y SEXUALIDAD</vt:lpstr>
      <vt:lpstr>¿A qué se refiere afectividad y sexualidad?</vt:lpstr>
      <vt:lpstr>Otros conceptos importantes de la sexualidad y afectividad</vt:lpstr>
      <vt:lpstr>¿Para qué me sirve saber de sexualidad y afectividad?</vt:lpstr>
      <vt:lpstr>¿Qué consecuencias puede traer el no manejar información de sexualidad y afectividad?</vt:lpstr>
      <vt:lpstr>Cambios afectivos y sexuales que se producen en la adolescencia</vt:lpstr>
      <vt:lpstr>El pololeo como parte de la afectividad y sexualidad</vt:lpstr>
      <vt:lpstr>En la adolescencia</vt:lpstr>
      <vt:lpstr>Presentación de PowerPoint</vt:lpstr>
      <vt:lpstr>Es importante</vt:lpstr>
      <vt:lpstr>Recuerda</vt:lpstr>
      <vt:lpstr>¿Qué aprendí?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 CAMILA RODRIGUEZ GARRIDO</dc:creator>
  <cp:lastModifiedBy>INSPECTORIA</cp:lastModifiedBy>
  <cp:revision>7</cp:revision>
  <dcterms:created xsi:type="dcterms:W3CDTF">2020-07-29T16:16:01Z</dcterms:created>
  <dcterms:modified xsi:type="dcterms:W3CDTF">2020-10-28T13:17:12Z</dcterms:modified>
</cp:coreProperties>
</file>