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73FB79"/>
    <a:srgbClr val="FF7E79"/>
    <a:srgbClr val="FF8AD8"/>
    <a:srgbClr val="D5FC79"/>
    <a:srgbClr val="0096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9"/>
    <p:restoredTop sz="94585"/>
  </p:normalViewPr>
  <p:slideViewPr>
    <p:cSldViewPr snapToGrid="0" snapToObjects="1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AEEF-9B35-3445-AB5B-246E1B7DE553}" type="datetimeFigureOut">
              <a:rPr lang="es-ES_tradnl" smtClean="0"/>
              <a:t>01/12/2020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5D91-365B-834E-94A4-272BD92D8D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3931-FDDC-0D43-BE46-36441E2531B1}" type="datetimeFigureOut">
              <a:rPr lang="es-ES_tradnl" smtClean="0"/>
              <a:t>01/12/2020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5B27F-E915-C04A-B8D0-9A0D772093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95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5B27F-E915-C04A-B8D0-9A0D772093FE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90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Inteligencia emocional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 algn="ctr"/>
            <a:r>
              <a:rPr lang="es-ES_tradnl" b="1" dirty="0">
                <a:solidFill>
                  <a:srgbClr val="FFFFFF"/>
                </a:solidFill>
              </a:rPr>
              <a:t>Equipo de Convivencia Escolar 2020</a:t>
            </a:r>
          </a:p>
        </p:txBody>
      </p:sp>
      <p:pic>
        <p:nvPicPr>
          <p:cNvPr id="1030" name="Picture 6" descr="rases De Inteligencia Emo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6641" y="640080"/>
            <a:ext cx="6612914" cy="33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747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¿qué aprendí?</a:t>
            </a:r>
          </a:p>
        </p:txBody>
      </p:sp>
      <p:pic>
        <p:nvPicPr>
          <p:cNvPr id="8196" name="Picture 4" descr="ué es la Inteligencia Emocional - Breve explicación y un mapa de ruta |  Daniel 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9" r="17509" b="4"/>
          <a:stretch/>
        </p:blipFill>
        <p:spPr bwMode="auto">
          <a:xfrm>
            <a:off x="1" y="10"/>
            <a:ext cx="2934472" cy="33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 empatía del docente, puede reducir problemas de disciplina esco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r="19463" b="-1"/>
          <a:stretch/>
        </p:blipFill>
        <p:spPr bwMode="auto">
          <a:xfrm>
            <a:off x="3095339" y="10"/>
            <a:ext cx="2999073" cy="33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82D0EB3-F080-46A3-B0EA-B1D31CB06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r>
              <a:rPr lang="es-ES_tradnl" sz="2000"/>
              <a:t>Responde en tu cuaderno de orientación las siguientes preguntas:</a:t>
            </a:r>
          </a:p>
          <a:p>
            <a:r>
              <a:rPr lang="es-ES_tradnl" sz="2000"/>
              <a:t>1. ¿Para qué me sirve la inteligencia emocional?</a:t>
            </a:r>
          </a:p>
          <a:p>
            <a:r>
              <a:rPr lang="es-ES_tradnl" sz="2000"/>
              <a:t>2. ¿Cuáles características mencionadas de la inteligencia emocional crees que tienes?</a:t>
            </a:r>
          </a:p>
          <a:p>
            <a:r>
              <a:rPr lang="es-ES_tradnl" sz="2000"/>
              <a:t>3. Menciona una forma en que te comprometes a mejorar tu inteligencia emocional.</a:t>
            </a:r>
          </a:p>
        </p:txBody>
      </p:sp>
      <p:pic>
        <p:nvPicPr>
          <p:cNvPr id="8194" name="Picture 2" descr="a empatía: el arte de conectar con lo que piensa y siente el de enfrente -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"/>
          <a:stretch/>
        </p:blipFill>
        <p:spPr bwMode="auto">
          <a:xfrm>
            <a:off x="20" y="3476625"/>
            <a:ext cx="6094392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" y="60790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6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000" y="433093"/>
            <a:ext cx="9720072" cy="1499616"/>
          </a:xfrm>
        </p:spPr>
        <p:txBody>
          <a:bodyPr/>
          <a:lstStyle/>
          <a:p>
            <a:pPr algn="ctr"/>
            <a:r>
              <a:rPr lang="es-ES_tradnl" dirty="0" smtClean="0"/>
              <a:t>¿otro tipo de inteligencia?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4746" y="1792431"/>
            <a:ext cx="10592909" cy="3138055"/>
          </a:xfrm>
        </p:spPr>
        <p:txBody>
          <a:bodyPr>
            <a:normAutofit/>
          </a:bodyPr>
          <a:lstStyle/>
          <a:p>
            <a:pPr fontAlgn="base"/>
            <a:r>
              <a:rPr lang="es-ES_tradnl" dirty="0" smtClean="0"/>
              <a:t>- Es </a:t>
            </a:r>
            <a:r>
              <a:rPr lang="es-ES_tradnl" dirty="0"/>
              <a:t>posible que hayas escuchado mencionar el "CI" cuando se habla del intelecto y la inteligencia de alguien. (Por ejemplo, "mi hermano no tiene que estudiar tanto como yo porque tiene un CI muy alto"). CI significa "coeficiente intelectual". Puede ayudar a predecir el desempeño académicamente de alguien.</a:t>
            </a:r>
          </a:p>
          <a:p>
            <a:pPr fontAlgn="base"/>
            <a:r>
              <a:rPr lang="es-ES_tradnl" dirty="0" smtClean="0"/>
              <a:t>- Sin </a:t>
            </a:r>
            <a:r>
              <a:rPr lang="es-ES_tradnl" dirty="0"/>
              <a:t>embargo, CI es solo una medida de nuestras capacidades. </a:t>
            </a:r>
            <a:r>
              <a:rPr lang="es-ES_tradnl" b="1" dirty="0"/>
              <a:t>Hay muchos otros tipos de inteligencia, además del intelecto.</a:t>
            </a:r>
            <a:r>
              <a:rPr lang="es-ES_tradnl" dirty="0"/>
              <a:t> Por ejemplo, la inteligencia espacial es la capacidad de pensar en </a:t>
            </a:r>
            <a:r>
              <a:rPr lang="es-ES_tradnl" dirty="0" smtClean="0"/>
              <a:t>tres dimensiones </a:t>
            </a:r>
            <a:r>
              <a:rPr lang="es-ES_tradnl" dirty="0"/>
              <a:t>La inteligencia musical es la capacidad de reconocer el ritmo, la cadencia, y el tono. Las habilidades deportivas, artísticas y mecánicas son otros tipos de inteligencia.</a:t>
            </a:r>
          </a:p>
          <a:p>
            <a:endParaRPr lang="es-ES_tradn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92270" y="4930486"/>
            <a:ext cx="5536935" cy="935181"/>
          </a:xfrm>
          <a:prstGeom prst="roundRect">
            <a:avLst/>
          </a:prstGeom>
          <a:solidFill>
            <a:srgbClr val="73FB79"/>
          </a:solidFill>
          <a:ln>
            <a:solidFill>
              <a:srgbClr val="73F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_tradnl" sz="2000" b="1" dirty="0">
                <a:solidFill>
                  <a:schemeClr val="tx1"/>
                </a:solidFill>
              </a:rPr>
              <a:t>Un tipo importante de la inteligencia es la inteligencia emocional.</a:t>
            </a:r>
          </a:p>
        </p:txBody>
      </p:sp>
      <p:pic>
        <p:nvPicPr>
          <p:cNvPr id="1026" name="Picture 2" descr="2 Tipos de Inteligencia | Tolu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29" y="4488873"/>
            <a:ext cx="2838450" cy="23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LER DE FELICIDAD - IRENE CASTIGLIONE ODERIGO.: ¿Cómo se define la inteligencia  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r="22613" b="8208"/>
          <a:stretch/>
        </p:blipFill>
        <p:spPr bwMode="auto">
          <a:xfrm flipH="1">
            <a:off x="545832" y="4738255"/>
            <a:ext cx="2446437" cy="20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29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¿Qué es la inteligencia emocional?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7953" y="2286000"/>
            <a:ext cx="6452993" cy="4023360"/>
          </a:xfrm>
        </p:spPr>
        <p:txBody>
          <a:bodyPr>
            <a:normAutofit/>
          </a:bodyPr>
          <a:lstStyle/>
          <a:p>
            <a:r>
              <a:rPr lang="es-ES_tradnl" dirty="0"/>
              <a:t>- La inteligencia emocional es la capacidad de entrar en contacto con las emociones propias y de los demás, y de saber regularlas, es decir, </a:t>
            </a:r>
            <a:r>
              <a:rPr lang="es-ES_tradnl" b="1" dirty="0"/>
              <a:t>es la capacidad de comprender, utilizar y controlar nuestras emociones.</a:t>
            </a:r>
            <a:r>
              <a:rPr lang="es-ES_tradnl" dirty="0"/>
              <a:t> </a:t>
            </a:r>
          </a:p>
          <a:p>
            <a:r>
              <a:rPr lang="es-ES_tradnl" dirty="0"/>
              <a:t>- Se caracteriza por el aprendizaje de diferentes habilidades sociales y personales que permiten fortalecer el sí mismo y poder interactuar con los demás de manera eficaz.</a:t>
            </a:r>
          </a:p>
        </p:txBody>
      </p:sp>
      <p:pic>
        <p:nvPicPr>
          <p:cNvPr id="2052" name="Picture 4" descr="laves para desarrollar la inteligencia emocional y afrontar la cr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b="24953"/>
          <a:stretch/>
        </p:blipFill>
        <p:spPr bwMode="auto">
          <a:xfrm>
            <a:off x="7552266" y="10"/>
            <a:ext cx="4639733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enestar emocional e inteligencia emocional en tiempos de COVID-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r="14538" b="3"/>
          <a:stretch/>
        </p:blipFill>
        <p:spPr bwMode="auto">
          <a:xfrm>
            <a:off x="7552266" y="2286000"/>
            <a:ext cx="46397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í puedes mejorar tu inteligencia emocion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 r="-3" b="19844"/>
          <a:stretch/>
        </p:blipFill>
        <p:spPr bwMode="auto">
          <a:xfrm>
            <a:off x="7552266" y="4572001"/>
            <a:ext cx="463973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200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s-ES_tradnl" dirty="0"/>
              <a:t>La inteligencia emocional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1507" y="2286000"/>
            <a:ext cx="6996223" cy="4572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ES_tradnl" sz="2000" dirty="0"/>
              <a:t>- Se desarrolla a medida que crecemos. Si no fuera así, todos los adultos actuarían como niños, expresando sus emociones a través del cuerpo.</a:t>
            </a:r>
          </a:p>
          <a:p>
            <a:pPr fontAlgn="base"/>
            <a:r>
              <a:rPr lang="es-ES_tradnl" sz="2000" dirty="0"/>
              <a:t>- Algunas de las habilidades que componen la inteligencia emocional se desarrollan antes. Pueden parecer más fáciles: Por ejemplo, parece fácil reconocer las emociones una vez que sabemos a qué prestarle atención.. </a:t>
            </a:r>
            <a:r>
              <a:rPr lang="es-ES_tradnl" sz="2000" dirty="0" err="1"/>
              <a:t>Ésto</a:t>
            </a:r>
            <a:r>
              <a:rPr lang="es-ES_tradnl" sz="2000" dirty="0"/>
              <a:t> es debido a que la parte del cerebro que es responsable del autocontrol continúa madurando después de nuestros años de adolescencia. Pero la práctica ayuda a que se desarrollen esas vías cerebrales.</a:t>
            </a:r>
          </a:p>
          <a:p>
            <a:pPr fontAlgn="base"/>
            <a:r>
              <a:rPr lang="es-ES_tradnl" sz="2000" dirty="0"/>
              <a:t>- Todos podemos trabajar para construir habilidades de inteligencia emocional aún más fuertes: con solo reconocer lo que sentimos, comprender por qué, cómo se sienten los demás y por qué, y expresar nuestras emociones con palabras honestas cuando lo necesitamos.</a:t>
            </a:r>
          </a:p>
          <a:p>
            <a:endParaRPr lang="es-ES_tradnl" sz="1700" dirty="0"/>
          </a:p>
        </p:txBody>
      </p:sp>
      <p:pic>
        <p:nvPicPr>
          <p:cNvPr id="5124" name="Picture 4" descr=" juegos para desarrollar la inteligencia emo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r="-3" b="5360"/>
          <a:stretch/>
        </p:blipFill>
        <p:spPr bwMode="auto">
          <a:xfrm>
            <a:off x="7552266" y="10"/>
            <a:ext cx="4639733" cy="22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 empatía en las aulas - GIGAN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-2" b="4101"/>
          <a:stretch/>
        </p:blipFill>
        <p:spPr bwMode="auto">
          <a:xfrm>
            <a:off x="7552266" y="2286000"/>
            <a:ext cx="46397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sta donde se puede llegar con la inteligencia en las emociones | Gran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332"/>
          <a:stretch/>
        </p:blipFill>
        <p:spPr bwMode="auto">
          <a:xfrm>
            <a:off x="7552266" y="4572001"/>
            <a:ext cx="463973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050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673" y="585216"/>
            <a:ext cx="4866794" cy="1499616"/>
          </a:xfrm>
        </p:spPr>
        <p:txBody>
          <a:bodyPr>
            <a:normAutofit/>
          </a:bodyPr>
          <a:lstStyle/>
          <a:p>
            <a:r>
              <a:rPr lang="es-ES_tradnl" sz="4300" dirty="0"/>
              <a:t>¿para qué nos sirve la inteligencia emocional?</a:t>
            </a:r>
          </a:p>
        </p:txBody>
      </p:sp>
      <p:pic>
        <p:nvPicPr>
          <p:cNvPr id="3074" name="Picture 2" descr="ómo entrenar la inteligencia emocional en la empresa? | Recursos H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r="27995" b="2"/>
          <a:stretch/>
        </p:blipFill>
        <p:spPr bwMode="auto">
          <a:xfrm>
            <a:off x="1" y="10"/>
            <a:ext cx="2934472" cy="33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teligencia emocional, clave en gestión empresarial | EA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r="4877" b="-4"/>
          <a:stretch/>
        </p:blipFill>
        <p:spPr bwMode="auto">
          <a:xfrm>
            <a:off x="3095339" y="10"/>
            <a:ext cx="2999073" cy="33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2D0EB3-F080-46A3-B0EA-B1D31CB06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673" y="2286000"/>
            <a:ext cx="4866794" cy="4023360"/>
          </a:xfrm>
        </p:spPr>
        <p:txBody>
          <a:bodyPr>
            <a:normAutofit/>
          </a:bodyPr>
          <a:lstStyle/>
          <a:p>
            <a:pPr fontAlgn="base"/>
            <a:r>
              <a:rPr lang="es-ES_tradnl" sz="2000"/>
              <a:t>- La inteligencia emocional nos ayuda a construir relaciones sólidas, tomar buenas decisiones, y hacer frente a situaciones difíciles.</a:t>
            </a:r>
          </a:p>
          <a:p>
            <a:pPr fontAlgn="base"/>
            <a:r>
              <a:rPr lang="es-ES_tradnl" sz="2000"/>
              <a:t>- También sirve para comprender y llevarse bien con la gente, los que nos ayuda a ser exitosos en casi todas las áreas de la vida. </a:t>
            </a:r>
          </a:p>
        </p:txBody>
      </p:sp>
      <p:pic>
        <p:nvPicPr>
          <p:cNvPr id="3076" name="Picture 4" descr="a inteligencia emocional puede ayudar a vivir mej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r="2755" b="-3"/>
          <a:stretch/>
        </p:blipFill>
        <p:spPr bwMode="auto">
          <a:xfrm flipH="1">
            <a:off x="20" y="3476625"/>
            <a:ext cx="6094392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28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C5AF0E5-C01E-4208-9641-F0837FFAD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B96EFC-3307-4817-BA8D-F24EB96599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>
            <a:normAutofit/>
          </a:bodyPr>
          <a:lstStyle/>
          <a:p>
            <a:pPr algn="ctr"/>
            <a:r>
              <a:rPr lang="es-ES_tradnl" dirty="0">
                <a:solidFill>
                  <a:srgbClr val="FFFFFF"/>
                </a:solidFill>
              </a:rPr>
              <a:t>Pensando en mi inteligencia emocional</a:t>
            </a:r>
          </a:p>
        </p:txBody>
      </p:sp>
      <p:pic>
        <p:nvPicPr>
          <p:cNvPr id="4102" name="Picture 6" descr="alud e inteligencia emocional – Barker Colle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4753" b="3"/>
          <a:stretch/>
        </p:blipFill>
        <p:spPr bwMode="auto">
          <a:xfrm>
            <a:off x="484632" y="484632"/>
            <a:ext cx="3248521" cy="18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é es el razonamiento emocional - AMAD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8451"/>
          <a:stretch/>
        </p:blipFill>
        <p:spPr bwMode="auto">
          <a:xfrm>
            <a:off x="484631" y="4788289"/>
            <a:ext cx="3248521" cy="18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9802" y="804998"/>
            <a:ext cx="7150608" cy="2871216"/>
          </a:xfrm>
        </p:spPr>
        <p:txBody>
          <a:bodyPr>
            <a:normAutofit/>
          </a:bodyPr>
          <a:lstStyle/>
          <a:p>
            <a:r>
              <a:rPr lang="es-ES_tradnl" sz="2000"/>
              <a:t>- Algunas personas tienen habilidades naturales para la inteligencia emocional.         - Otras tienen que trabajar en ello. </a:t>
            </a:r>
          </a:p>
          <a:p>
            <a:r>
              <a:rPr lang="es-ES_tradnl" sz="2000"/>
              <a:t>- La buena noticia es que todo el mundo puede mejorar en esto. </a:t>
            </a:r>
          </a:p>
          <a:p>
            <a:endParaRPr lang="es-ES_tradnl" sz="2000"/>
          </a:p>
        </p:txBody>
      </p:sp>
      <p:pic>
        <p:nvPicPr>
          <p:cNvPr id="4100" name="Picture 4" descr="ecursos para trabajar Inteligencia emocional en cl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279" b="10"/>
          <a:stretch/>
        </p:blipFill>
        <p:spPr bwMode="auto">
          <a:xfrm>
            <a:off x="422815" y="2746874"/>
            <a:ext cx="3248521" cy="18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5F43125-882B-4EB9-AF6E-F9177B8FB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ortar rectángulo de esquina diagonal 4"/>
          <p:cNvSpPr/>
          <p:nvPr/>
        </p:nvSpPr>
        <p:spPr>
          <a:xfrm>
            <a:off x="4856074" y="2494499"/>
            <a:ext cx="6343163" cy="1081531"/>
          </a:xfrm>
          <a:prstGeom prst="snip2DiagRect">
            <a:avLst/>
          </a:prstGeom>
          <a:solidFill>
            <a:srgbClr val="76D6FF"/>
          </a:solidFill>
          <a:ln>
            <a:solidFill>
              <a:srgbClr val="76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_tradnl" b="1" dirty="0">
                <a:solidFill>
                  <a:schemeClr val="tx1"/>
                </a:solidFill>
              </a:rPr>
              <a:t>A diferencia del coeficiente intelectual, la gente puede mejorar su inteligencia emocional, si saben cómo hacerlo.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2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139" y="394515"/>
            <a:ext cx="9720072" cy="1499616"/>
          </a:xfrm>
        </p:spPr>
        <p:txBody>
          <a:bodyPr/>
          <a:lstStyle/>
          <a:p>
            <a:r>
              <a:rPr lang="es-ES_tradnl" dirty="0" smtClean="0"/>
              <a:t>¿cómo mejorar mi inteligencia emocional?</a:t>
            </a:r>
            <a:endParaRPr lang="es-ES_tradnl" dirty="0"/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121103" y="1535552"/>
            <a:ext cx="5912873" cy="23816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ES_tradnl" dirty="0">
                <a:solidFill>
                  <a:schemeClr val="tx1"/>
                </a:solidFill>
              </a:rPr>
              <a:t>La mayoría de las personas siente muchas emociones diferentes a lo largo del </a:t>
            </a:r>
            <a:r>
              <a:rPr lang="es-ES_tradnl" dirty="0" smtClean="0">
                <a:solidFill>
                  <a:schemeClr val="tx1"/>
                </a:solidFill>
              </a:rPr>
              <a:t>día, algunas </a:t>
            </a:r>
            <a:r>
              <a:rPr lang="es-ES_tradnl" dirty="0">
                <a:solidFill>
                  <a:schemeClr val="tx1"/>
                </a:solidFill>
              </a:rPr>
              <a:t>(como la sorpresa) duran tan solo unos </a:t>
            </a:r>
            <a:r>
              <a:rPr lang="es-ES_tradnl" dirty="0" smtClean="0">
                <a:solidFill>
                  <a:schemeClr val="tx1"/>
                </a:solidFill>
              </a:rPr>
              <a:t>segundos y otras </a:t>
            </a:r>
            <a:r>
              <a:rPr lang="es-ES_tradnl" dirty="0">
                <a:solidFill>
                  <a:schemeClr val="tx1"/>
                </a:solidFill>
              </a:rPr>
              <a:t>pueden durar </a:t>
            </a:r>
            <a:r>
              <a:rPr lang="es-ES_tradnl" dirty="0" smtClean="0">
                <a:solidFill>
                  <a:schemeClr val="tx1"/>
                </a:solidFill>
              </a:rPr>
              <a:t>más. </a:t>
            </a:r>
            <a:r>
              <a:rPr lang="es-ES_tradnl" dirty="0">
                <a:solidFill>
                  <a:schemeClr val="tx1"/>
                </a:solidFill>
              </a:rPr>
              <a:t>Ser consciente de las emociones, </a:t>
            </a:r>
            <a:r>
              <a:rPr lang="es-ES_tradnl" dirty="0" smtClean="0">
                <a:solidFill>
                  <a:schemeClr val="tx1"/>
                </a:solidFill>
              </a:rPr>
              <a:t>dándonos </a:t>
            </a:r>
            <a:r>
              <a:rPr lang="es-ES_tradnl" dirty="0">
                <a:solidFill>
                  <a:schemeClr val="tx1"/>
                </a:solidFill>
              </a:rPr>
              <a:t>cuenta cuando las sentimos, nos ayuda a controlar nuestras propias emociones. También nos ayuda a comprender cómo se sienten los demás.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99792" y="2562661"/>
            <a:ext cx="5791199" cy="2381693"/>
          </a:xfrm>
          <a:prstGeom prst="roundRect">
            <a:avLst/>
          </a:prstGeom>
          <a:solidFill>
            <a:srgbClr val="D5FC79"/>
          </a:solidFill>
          <a:ln>
            <a:solidFill>
              <a:srgbClr val="D5F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ES_tradnl" dirty="0">
                <a:solidFill>
                  <a:schemeClr val="tx1"/>
                </a:solidFill>
              </a:rPr>
              <a:t>Las personas están diseñadas por naturaleza para tratar de entender a los demás, es decir, saber cómo podrían sentirse otras personas en determinadas situaciones. Ser capaz de imaginar qué emociones es probable que esté sintiendo una persona se llama </a:t>
            </a:r>
            <a:r>
              <a:rPr lang="es-ES_tradnl" b="1" dirty="0">
                <a:solidFill>
                  <a:schemeClr val="tx1"/>
                </a:solidFill>
              </a:rPr>
              <a:t>empatía</a:t>
            </a:r>
            <a:r>
              <a:rPr lang="es-ES_tradnl" dirty="0">
                <a:solidFill>
                  <a:schemeClr val="tx1"/>
                </a:solidFill>
              </a:rPr>
              <a:t>. La empatía nos ayuda a preocuparnos por los demás y a construir buenas amistades y relaciones. 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97887" y="4779182"/>
            <a:ext cx="5791199" cy="1942674"/>
          </a:xfrm>
          <a:prstGeom prst="roundRect">
            <a:avLst/>
          </a:prstGeom>
          <a:solidFill>
            <a:srgbClr val="FF7E79"/>
          </a:solidFill>
          <a:ln>
            <a:solidFill>
              <a:srgbClr val="FF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s-ES_tradnl" dirty="0">
                <a:solidFill>
                  <a:schemeClr val="tx1"/>
                </a:solidFill>
              </a:rPr>
              <a:t>A menudo es importante que expreses cómo te sientes. Pero controlar tu reacción significa saber </a:t>
            </a:r>
            <a:r>
              <a:rPr lang="es-ES_tradnl" i="1" dirty="0">
                <a:solidFill>
                  <a:schemeClr val="tx1"/>
                </a:solidFill>
              </a:rPr>
              <a:t>cuándo</a:t>
            </a:r>
            <a:r>
              <a:rPr lang="es-ES_tradnl" dirty="0">
                <a:solidFill>
                  <a:schemeClr val="tx1"/>
                </a:solidFill>
              </a:rPr>
              <a:t>, </a:t>
            </a:r>
            <a:r>
              <a:rPr lang="es-ES_tradnl" i="1" dirty="0">
                <a:solidFill>
                  <a:schemeClr val="tx1"/>
                </a:solidFill>
              </a:rPr>
              <a:t>dónde</a:t>
            </a:r>
            <a:r>
              <a:rPr lang="es-ES_tradnl" dirty="0">
                <a:solidFill>
                  <a:schemeClr val="tx1"/>
                </a:solidFill>
              </a:rPr>
              <a:t> y </a:t>
            </a:r>
            <a:r>
              <a:rPr lang="es-ES_tradnl" i="1" dirty="0">
                <a:solidFill>
                  <a:schemeClr val="tx1"/>
                </a:solidFill>
              </a:rPr>
              <a:t>cómo</a:t>
            </a:r>
            <a:r>
              <a:rPr lang="es-ES_tradnl" dirty="0">
                <a:solidFill>
                  <a:schemeClr val="tx1"/>
                </a:solidFill>
              </a:rPr>
              <a:t> </a:t>
            </a:r>
            <a:r>
              <a:rPr lang="es-ES_tradnl" dirty="0" smtClean="0">
                <a:solidFill>
                  <a:schemeClr val="tx1"/>
                </a:solidFill>
              </a:rPr>
              <a:t>expresarte. Al </a:t>
            </a:r>
            <a:r>
              <a:rPr lang="es-ES_tradnl" dirty="0">
                <a:solidFill>
                  <a:schemeClr val="tx1"/>
                </a:solidFill>
              </a:rPr>
              <a:t>entender tus emociones y saber cómo manejarlas, puedes utilizar el autocontrol para contener tu reacción si ese no es el momento ni el lugar correcto para expresar tus emociones.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1185147" y="3460476"/>
            <a:ext cx="4787991" cy="914400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Ser consciente de sus emociones</a:t>
            </a:r>
            <a:endParaRPr lang="es-ES_tradnl" sz="2800" dirty="0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7304568" y="1825930"/>
            <a:ext cx="4621619" cy="914400"/>
          </a:xfrm>
          <a:prstGeom prst="round2DiagRect">
            <a:avLst/>
          </a:prstGeom>
          <a:solidFill>
            <a:srgbClr val="0096FF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_tradnl" sz="2800" dirty="0"/>
              <a:t>Cómo entender lo que sienten los demás y por qué</a:t>
            </a: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5868216" y="5348660"/>
            <a:ext cx="5655920" cy="850497"/>
          </a:xfrm>
          <a:prstGeom prst="round2DiagRect">
            <a:avLst/>
          </a:prstGeom>
          <a:solidFill>
            <a:srgbClr val="00FA00"/>
          </a:solidFill>
          <a:ln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_tradnl" sz="2800" dirty="0"/>
              <a:t>Control de las reacciones emocionales</a:t>
            </a:r>
          </a:p>
        </p:txBody>
      </p:sp>
    </p:spTree>
    <p:extLst>
      <p:ext uri="{BB962C8B-B14F-4D97-AF65-F5344CB8AC3E}">
        <p14:creationId xmlns:p14="http://schemas.microsoft.com/office/powerpoint/2010/main" val="100533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Si yo tengo una alta inteligencia emocional podré:</a:t>
            </a:r>
            <a:endParaRPr lang="es-ES_tradnl" dirty="0"/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/>
          <p:cNvSpPr/>
          <p:nvPr/>
        </p:nvSpPr>
        <p:spPr>
          <a:xfrm>
            <a:off x="1594884" y="2541181"/>
            <a:ext cx="4556050" cy="23923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smtClean="0">
                <a:solidFill>
                  <a:schemeClr val="tx1"/>
                </a:solidFill>
              </a:rPr>
              <a:t>Afrontar sentimientos de angustia, soledad, frustración, miedos menos precio de sí mismo.</a:t>
            </a:r>
            <a:endParaRPr lang="es-ES_tradnl" sz="22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150934" y="2541181"/>
            <a:ext cx="4593266" cy="2392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smtClean="0">
                <a:solidFill>
                  <a:schemeClr val="tx1"/>
                </a:solidFill>
              </a:rPr>
              <a:t>Prevenir conductas como el consumo de drogas, trastornos alimentarios, actividades antisociales, etc.</a:t>
            </a:r>
            <a:endParaRPr lang="es-ES_tradnl" sz="22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006701" y="4274288"/>
            <a:ext cx="4593265" cy="25092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smtClean="0"/>
              <a:t>Enfrentarme con seguridad, eficacia, retos en la vida; en el ámbito personal, académico y profesional.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125275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Elementos de la inteligencia emocional</a:t>
            </a:r>
            <a:endParaRPr lang="es-ES_tradnl" dirty="0"/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74242"/>
              </p:ext>
            </p:extLst>
          </p:nvPr>
        </p:nvGraphicFramePr>
        <p:xfrm>
          <a:off x="811474" y="1922081"/>
          <a:ext cx="10565362" cy="402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Autoconocimiento</a:t>
                      </a:r>
                      <a:r>
                        <a:rPr lang="es-ES_tradnl" b="1" baseline="0" dirty="0" smtClean="0"/>
                        <a:t> emocional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 smtClean="0"/>
                        <a:t>Se refiere al conocimiento de nuestros propios sentimientos y emociones y cómo nos influyen.</a:t>
                      </a:r>
                    </a:p>
                    <a:p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Autocontrol emocional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permite reflexionar y dominar nuestros sentimientos o emociones, para no dejarnos llevar por ellos</a:t>
                      </a:r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Automotivación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Enfocar las emociones hacia objetivos y metas nos permite mantener la</a:t>
                      </a:r>
                      <a:r>
                        <a:rPr lang="es-ES_tradnl" b="1" baseline="0" dirty="0" smtClean="0"/>
                        <a:t> motivación</a:t>
                      </a:r>
                      <a:r>
                        <a:rPr lang="es-ES_tradnl" b="1" dirty="0" smtClean="0"/>
                        <a:t> y establecer nuestra atención en las metas en vez de en los obstáculos.</a:t>
                      </a:r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Reconocimiento</a:t>
                      </a:r>
                      <a:r>
                        <a:rPr lang="es-ES_tradnl" b="1" baseline="0" dirty="0" smtClean="0"/>
                        <a:t> de emociones en los demás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="1" dirty="0" smtClean="0"/>
                        <a:t>la correcta interpretación de las señales que los demás expresan nos puede ayudar a establecer vínculos más estrechos y duraderos con las personas con que nos relacionamos.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Relaciones</a:t>
                      </a:r>
                      <a:r>
                        <a:rPr lang="es-ES_tradnl" b="1" baseline="0" dirty="0" smtClean="0"/>
                        <a:t> interpersonales o habilidades sociales</a:t>
                      </a:r>
                      <a:endParaRPr lang="es-ES_trad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/>
                        <a:t>Una buena relación con los demás es una fuente imprescindible para nuestra felicidad personal </a:t>
                      </a:r>
                      <a:endParaRPr lang="es-ES_trad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 descr="urso de Inteligencia emocional en UNED Ceuta – EL FORO DE CEUTA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AD3FE"/>
              </a:clrFrom>
              <a:clrTo>
                <a:srgbClr val="8AD3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32081" r="7558" b="14829"/>
          <a:stretch/>
        </p:blipFill>
        <p:spPr bwMode="auto">
          <a:xfrm>
            <a:off x="4299913" y="5945440"/>
            <a:ext cx="3168502" cy="9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38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r 18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941100"/>
      </a:accent1>
      <a:accent2>
        <a:srgbClr val="941100"/>
      </a:accent2>
      <a:accent3>
        <a:srgbClr val="941100"/>
      </a:accent3>
      <a:accent4>
        <a:srgbClr val="941100"/>
      </a:accent4>
      <a:accent5>
        <a:srgbClr val="941100"/>
      </a:accent5>
      <a:accent6>
        <a:srgbClr val="941100"/>
      </a:accent6>
      <a:hlink>
        <a:srgbClr val="941100"/>
      </a:hlink>
      <a:folHlink>
        <a:srgbClr val="00000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249</TotalTime>
  <Words>763</Words>
  <Application>Microsoft Office PowerPoint</Application>
  <PresentationFormat>Panorámica</PresentationFormat>
  <Paragraphs>48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Inteligencia emocional</vt:lpstr>
      <vt:lpstr>¿otro tipo de inteligencia?</vt:lpstr>
      <vt:lpstr>¿Qué es la inteligencia emocional?</vt:lpstr>
      <vt:lpstr>La inteligencia emocional</vt:lpstr>
      <vt:lpstr>¿para qué nos sirve la inteligencia emocional?</vt:lpstr>
      <vt:lpstr>Pensando en mi inteligencia emocional</vt:lpstr>
      <vt:lpstr>¿cómo mejorar mi inteligencia emocional?</vt:lpstr>
      <vt:lpstr>Si yo tengo una alta inteligencia emocional podré:</vt:lpstr>
      <vt:lpstr>Elementos de la inteligencia emocional</vt:lpstr>
      <vt:lpstr>¿qué aprendí?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</dc:title>
  <dc:creator>LAURA  CAMILA RODRIGUEZ GARRIDO</dc:creator>
  <cp:lastModifiedBy>Marcelo Patricio Villalobos Alarcón</cp:lastModifiedBy>
  <cp:revision>14</cp:revision>
  <dcterms:created xsi:type="dcterms:W3CDTF">2020-10-22T16:09:32Z</dcterms:created>
  <dcterms:modified xsi:type="dcterms:W3CDTF">2020-12-01T20:32:02Z</dcterms:modified>
</cp:coreProperties>
</file>