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5"/>
  </p:notesMasterIdLst>
  <p:sldIdLst>
    <p:sldId id="256" r:id="rId2"/>
    <p:sldId id="257" r:id="rId3"/>
    <p:sldId id="271" r:id="rId4"/>
    <p:sldId id="259" r:id="rId5"/>
    <p:sldId id="280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83" r:id="rId1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Englebert" panose="020B0604020202020204" charset="0"/>
      <p:regular r:id="rId21"/>
    </p:embeddedFont>
    <p:embeddedFont>
      <p:font typeface="Fira Sans Extra Condensed Medium" panose="020B0604020202020204" charset="0"/>
      <p:regular r:id="rId22"/>
      <p:bold r:id="rId23"/>
      <p:italic r:id="rId24"/>
      <p:boldItalic r:id="rId25"/>
    </p:embeddedFont>
    <p:embeddedFont>
      <p:font typeface="Oswald Regular" panose="020B0604020202020204" charset="0"/>
      <p:regular r:id="rId26"/>
      <p:bold r:id="rId27"/>
    </p:embeddedFont>
    <p:embeddedFont>
      <p:font typeface="Roboto Slab Regular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80472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5320d76d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5320d76d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5540b6adc3_2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5540b6adc3_2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AFA8D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8" hasCustomPrompt="1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7" hasCustomPrompt="1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0" hasCustomPrompt="1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_1_1_2_1">
    <p:bg>
      <p:bgPr>
        <a:solidFill>
          <a:srgbClr val="AFA8D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699100" y="126112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_1_1_2_2_1">
    <p:bg>
      <p:bgPr>
        <a:solidFill>
          <a:srgbClr val="AFA8D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CUSTOM_1_1_1_2_2_1_1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874583" y="260649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2"/>
          </p:nvPr>
        </p:nvSpPr>
        <p:spPr>
          <a:xfrm>
            <a:off x="874583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3"/>
          </p:nvPr>
        </p:nvSpPr>
        <p:spPr>
          <a:xfrm flipH="1">
            <a:off x="6275920" y="260649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4"/>
          </p:nvPr>
        </p:nvSpPr>
        <p:spPr>
          <a:xfrm flipH="1">
            <a:off x="6275920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9" r:id="rId4"/>
    <p:sldLayoutId id="2147483666" r:id="rId5"/>
    <p:sldLayoutId id="2147483667" r:id="rId6"/>
    <p:sldLayoutId id="2147483668" r:id="rId7"/>
    <p:sldLayoutId id="2147483671" r:id="rId8"/>
    <p:sldLayoutId id="2147483672" r:id="rId9"/>
    <p:sldLayoutId id="214748367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hyperlink" Target="mailto:lucia.vargas@colegio-isabelriquelme.c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ctrTitle"/>
          </p:nvPr>
        </p:nvSpPr>
        <p:spPr>
          <a:xfrm flipH="1">
            <a:off x="4087200" y="1342105"/>
            <a:ext cx="50568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dirty="0">
                <a:solidFill>
                  <a:srgbClr val="FFFFFF"/>
                </a:solidFill>
              </a:rPr>
              <a:t>S</a:t>
            </a:r>
            <a:r>
              <a:rPr lang="es" sz="6000" dirty="0">
                <a:solidFill>
                  <a:srgbClr val="FFFFFF"/>
                </a:solidFill>
              </a:rPr>
              <a:t>emana del parvulo</a:t>
            </a:r>
            <a:endParaRPr sz="6000" dirty="0">
              <a:solidFill>
                <a:srgbClr val="FFFFFF"/>
              </a:solidFill>
            </a:endParaRPr>
          </a:p>
        </p:txBody>
      </p:sp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25"/>
            <a:ext cx="6285020" cy="51435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19181"/>
              </p:ext>
            </p:extLst>
          </p:nvPr>
        </p:nvGraphicFramePr>
        <p:xfrm>
          <a:off x="3848550" y="3714614"/>
          <a:ext cx="5206959" cy="1310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7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Asignatura 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Semana del Párvulo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curso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Kínder 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Docente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Lucia Vargas Guerra, Paulina Cea Fuentes 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contacto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u="sng" dirty="0">
                          <a:effectLst/>
                          <a:hlinkClick r:id="rId4"/>
                        </a:rPr>
                        <a:t>lucia.vargas@colegio-isabelriquelme.cl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u="sng" dirty="0">
                          <a:effectLst/>
                        </a:rPr>
                        <a:t>paulina.cea@colegio-isabelriquelme.cl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Semana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16 y 20 de noviembre 2020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</a:rPr>
                        <a:t>Días de atención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</a:rPr>
                        <a:t>Martes a viernes de 10°° a 11°°horas.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20850" y="2012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" y="220489"/>
            <a:ext cx="1765300" cy="711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64226" y="309716"/>
            <a:ext cx="6953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>
                <a:solidFill>
                  <a:schemeClr val="bg1"/>
                </a:solidFill>
                <a:latin typeface="Englebert" charset="0"/>
              </a:rPr>
              <a:t>¡AHORA TE INVITO A BAILAR!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9142" y="1947988"/>
            <a:ext cx="4572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dirty="0"/>
              <a:t>https://www.youtube.com/watch?v=E1Ww2E3yxR4&amp;list=PL1hz0R_--p4vU6gtprCNpvUqTQa9Jyh8O&amp;index=8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966" r="39762" b="20622"/>
          <a:stretch/>
        </p:blipFill>
        <p:spPr bwMode="auto">
          <a:xfrm>
            <a:off x="5660572" y="1262744"/>
            <a:ext cx="2657518" cy="158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9142" y="3645454"/>
            <a:ext cx="4572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L" dirty="0"/>
              <a:t>https://www.youtube.com/watch?v=7bUuuSFt2VI&amp;list=PL1hz0R_--p4vU6gtprCNpvUqTQa9Jyh8O&amp;index=40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2626" r="39167" b="23585"/>
          <a:stretch/>
        </p:blipFill>
        <p:spPr bwMode="auto">
          <a:xfrm>
            <a:off x="5660572" y="3145990"/>
            <a:ext cx="2844800" cy="152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2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2"/>
          </p:nvPr>
        </p:nvSpPr>
        <p:spPr>
          <a:xfrm>
            <a:off x="874583" y="2349995"/>
            <a:ext cx="6220360" cy="306437"/>
          </a:xfrm>
        </p:spPr>
        <p:txBody>
          <a:bodyPr/>
          <a:lstStyle/>
          <a:p>
            <a:r>
              <a:rPr lang="es-CL" b="1" dirty="0"/>
              <a:t>Viernes 20 de noviembre</a:t>
            </a:r>
            <a:endParaRPr lang="es-CL" dirty="0"/>
          </a:p>
          <a:p>
            <a:r>
              <a:rPr lang="es-CL" dirty="0"/>
              <a:t>Conversatorio provincial con educadoras de Cormun.</a:t>
            </a:r>
          </a:p>
          <a:p>
            <a:endParaRPr lang="es-C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7" y="148299"/>
            <a:ext cx="1351889" cy="135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86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468C7AA-CA4C-4280-9279-A7D93AD04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972063"/>
              </p:ext>
            </p:extLst>
          </p:nvPr>
        </p:nvGraphicFramePr>
        <p:xfrm>
          <a:off x="1134501" y="398414"/>
          <a:ext cx="7275852" cy="2528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718">
                  <a:extLst>
                    <a:ext uri="{9D8B030D-6E8A-4147-A177-3AD203B41FA5}">
                      <a16:colId xmlns:a16="http://schemas.microsoft.com/office/drawing/2014/main" val="3843987938"/>
                    </a:ext>
                  </a:extLst>
                </a:gridCol>
                <a:gridCol w="1798884">
                  <a:extLst>
                    <a:ext uri="{9D8B030D-6E8A-4147-A177-3AD203B41FA5}">
                      <a16:colId xmlns:a16="http://schemas.microsoft.com/office/drawing/2014/main" val="2271533804"/>
                    </a:ext>
                  </a:extLst>
                </a:gridCol>
                <a:gridCol w="1383250">
                  <a:extLst>
                    <a:ext uri="{9D8B030D-6E8A-4147-A177-3AD203B41FA5}">
                      <a16:colId xmlns:a16="http://schemas.microsoft.com/office/drawing/2014/main" val="15970642"/>
                    </a:ext>
                  </a:extLst>
                </a:gridCol>
              </a:tblGrid>
              <a:tr h="5811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kern="1200">
                          <a:effectLst/>
                        </a:rPr>
                        <a:t>Indicador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kern="1200">
                          <a:effectLst/>
                        </a:rPr>
                        <a:t>Logrado 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kern="1200">
                          <a:effectLst/>
                        </a:rPr>
                        <a:t>Por lograr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31184"/>
                  </a:ext>
                </a:extLst>
              </a:tr>
              <a:tr h="3025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Participo en las actividades con agrado.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44836"/>
                  </a:ext>
                </a:extLst>
              </a:tr>
              <a:tr h="2986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Me gustaron las actividades realizadas.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012750"/>
                  </a:ext>
                </a:extLst>
              </a:tr>
              <a:tr h="4698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effectLst/>
                        </a:rPr>
                        <a:t>Sigo las instrucciones de las actividades, realizando lo que se solicita.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696887"/>
                  </a:ext>
                </a:extLst>
              </a:tr>
              <a:tr h="2699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kern="1200" dirty="0">
                          <a:effectLst/>
                        </a:rPr>
                        <a:t>Participo en juegos. 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43390"/>
                  </a:ext>
                </a:extLst>
              </a:tr>
              <a:tr h="486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Participo dando opiniones en la clase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CL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415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2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01" y="1762055"/>
            <a:ext cx="2275988" cy="2062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78335"/>
              </p:ext>
            </p:extLst>
          </p:nvPr>
        </p:nvGraphicFramePr>
        <p:xfrm>
          <a:off x="2035280" y="612057"/>
          <a:ext cx="4992327" cy="391951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450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719">
                <a:tc>
                  <a:txBody>
                    <a:bodyPr/>
                    <a:lstStyle/>
                    <a:p>
                      <a:pPr indent="2286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CL" sz="1100" b="1" u="sng" dirty="0">
                          <a:solidFill>
                            <a:schemeClr val="bg1"/>
                          </a:solidFill>
                          <a:effectLst/>
                        </a:rPr>
                        <a:t>OBJETIVO DE APRENDIZAJE</a:t>
                      </a:r>
                    </a:p>
                    <a:p>
                      <a:pPr indent="2286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tc>
                  <a:txBody>
                    <a:bodyPr/>
                    <a:lstStyle/>
                    <a:p>
                      <a:pPr indent="22860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chemeClr val="bg1"/>
                          </a:solidFill>
                          <a:effectLst/>
                        </a:rPr>
                        <a:t>CONTENIDO</a:t>
                      </a: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1588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chemeClr val="bg1"/>
                          </a:solidFill>
                          <a:effectLst/>
                        </a:rPr>
                        <a:t>(10) Reconocer progresivamente requerimientos esenciales de las prácticas de convivencia democrática, tales como: escucha de opiniones divergentes, el respeto por los demás, de los turnos, de los acuerdos de las mayorías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solidFill>
                            <a:schemeClr val="bg1"/>
                          </a:solidFill>
                          <a:effectLst/>
                        </a:rPr>
                        <a:t>(1) Participar en actividades y juegos colaborativos, planificando, acordando estrategias para un propósito común y asumiendo progresivamente responsabilidades en ellos. </a:t>
                      </a:r>
                      <a:endParaRPr lang="es-CL" sz="1200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300" dirty="0">
                          <a:solidFill>
                            <a:schemeClr val="bg1"/>
                          </a:solidFill>
                          <a:effectLst/>
                        </a:rPr>
                        <a:t>Semana del</a:t>
                      </a:r>
                      <a:r>
                        <a:rPr lang="es-CL" sz="13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CL" sz="1300" dirty="0">
                          <a:solidFill>
                            <a:schemeClr val="bg1"/>
                          </a:solidFill>
                          <a:effectLst/>
                        </a:rPr>
                        <a:t>párvulo</a:t>
                      </a:r>
                      <a:endParaRPr lang="es-CL" sz="1000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905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300" b="1" u="sng" dirty="0">
                          <a:solidFill>
                            <a:schemeClr val="bg1"/>
                          </a:solidFill>
                          <a:effectLst/>
                        </a:rPr>
                        <a:t>OBJETIVO DE LA CLASE</a:t>
                      </a: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300" b="1" dirty="0">
                          <a:solidFill>
                            <a:schemeClr val="bg1"/>
                          </a:solidFill>
                          <a:effectLst/>
                        </a:rPr>
                        <a:t>HABILIDADES</a:t>
                      </a:r>
                      <a:endParaRPr lang="es-CL" sz="1000" b="1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406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300" dirty="0">
                          <a:solidFill>
                            <a:schemeClr val="bg1"/>
                          </a:solidFill>
                          <a:effectLst/>
                        </a:rPr>
                        <a:t>Participar en actividades y juegos colaborativos en la semana del párvulo.</a:t>
                      </a:r>
                      <a:endParaRPr lang="es-CL" sz="1000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2628" marR="62628" marT="0" marB="0"/>
                </a:tc>
                <a:tc>
                  <a:txBody>
                    <a:bodyPr/>
                    <a:lstStyle/>
                    <a:p>
                      <a:pPr marL="228600" indent="228600">
                        <a:spcAft>
                          <a:spcPts val="0"/>
                        </a:spcAft>
                      </a:pPr>
                      <a:r>
                        <a:rPr lang="es-CL" sz="1300" dirty="0">
                          <a:solidFill>
                            <a:schemeClr val="bg1"/>
                          </a:solidFill>
                          <a:effectLst/>
                        </a:rPr>
                        <a:t>Reconocer </a:t>
                      </a:r>
                    </a:p>
                    <a:p>
                      <a:pPr marL="228600" indent="228600">
                        <a:spcAft>
                          <a:spcPts val="0"/>
                        </a:spcAft>
                      </a:pPr>
                      <a:r>
                        <a:rPr lang="es-CL" sz="1300" dirty="0">
                          <a:solidFill>
                            <a:schemeClr val="bg1"/>
                          </a:solidFill>
                          <a:effectLst/>
                        </a:rPr>
                        <a:t>Planificar</a:t>
                      </a:r>
                      <a:r>
                        <a:rPr lang="es-CL" sz="13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228600" indent="228600">
                        <a:spcAft>
                          <a:spcPts val="0"/>
                        </a:spcAft>
                      </a:pPr>
                      <a:r>
                        <a:rPr lang="es-CL" sz="1300" baseline="0" dirty="0">
                          <a:solidFill>
                            <a:schemeClr val="bg1"/>
                          </a:solidFill>
                          <a:effectLst/>
                        </a:rPr>
                        <a:t>Acordar </a:t>
                      </a:r>
                      <a:endParaRPr lang="es-CL" sz="1300" dirty="0">
                        <a:solidFill>
                          <a:schemeClr val="bg1"/>
                        </a:solidFill>
                        <a:effectLst/>
                        <a:latin typeface="Arial Black" pitchFamily="34" charset="0"/>
                        <a:ea typeface="Times New Roman"/>
                        <a:cs typeface="Calibri"/>
                      </a:endParaRPr>
                    </a:p>
                  </a:txBody>
                  <a:tcPr marL="62628" marR="6262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116394" y="140110"/>
            <a:ext cx="5405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Esta semana te invito a participar de la semana del párvulo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824316" y="1117600"/>
            <a:ext cx="54052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Nuestra ruta  de aprendizaje serán:</a:t>
            </a:r>
          </a:p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- Saludos cariñosos virtuales</a:t>
            </a:r>
          </a:p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- Juegos </a:t>
            </a:r>
          </a:p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- Entretención</a:t>
            </a:r>
          </a:p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- Participación</a:t>
            </a:r>
          </a:p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- Risas </a:t>
            </a:r>
          </a:p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- Amistad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73340" y="308292"/>
            <a:ext cx="8532344" cy="577800"/>
          </a:xfrm>
        </p:spPr>
        <p:txBody>
          <a:bodyPr/>
          <a:lstStyle/>
          <a:p>
            <a:r>
              <a:rPr lang="es-CL" dirty="0"/>
              <a:t>¿Qué se celebra en la semana del párvulo?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20328" y="971312"/>
            <a:ext cx="7971503" cy="13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s-CL" dirty="0"/>
              <a:t>Desde 1991, </a:t>
            </a:r>
            <a:r>
              <a:rPr lang="es-CL" b="1" dirty="0"/>
              <a:t>cada 22 de noviembre se conmemora en el país el Día de la Educación Parvularía</a:t>
            </a:r>
            <a:r>
              <a:rPr lang="es-CL" dirty="0"/>
              <a:t>, para enfatizar la relevancia del primer ciclo educacional que enfrentan niñas y niños.</a:t>
            </a:r>
          </a:p>
          <a:p>
            <a:pPr algn="just" fontAlgn="base">
              <a:lnSpc>
                <a:spcPct val="150000"/>
              </a:lnSpc>
            </a:pPr>
            <a:r>
              <a:rPr lang="es-CL" dirty="0"/>
              <a:t>La fecha recuerda la creación de la primera escuela de Educación Parvularía, en la Universidad de Chile, el año 1944.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244178"/>
            <a:ext cx="2622140" cy="270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1453800" y="1548574"/>
            <a:ext cx="1742450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5707626" y="207446"/>
            <a:ext cx="3193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Englebert" charset="0"/>
              </a:rPr>
              <a:t>Actividades para la semana: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16793" y="1702462"/>
            <a:ext cx="3318387" cy="11695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u="sng" dirty="0"/>
              <a:t> </a:t>
            </a:r>
            <a:r>
              <a:rPr lang="es-CL" b="1" u="sng" dirty="0"/>
              <a:t>Lunes 16 de noviembre</a:t>
            </a:r>
          </a:p>
          <a:p>
            <a:endParaRPr lang="es-CL" dirty="0"/>
          </a:p>
          <a:p>
            <a:r>
              <a:rPr lang="es-CL" dirty="0"/>
              <a:t>Premiación de tarjetas navideñas de la CORMUN</a:t>
            </a:r>
          </a:p>
          <a:p>
            <a:r>
              <a:rPr lang="es-CL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10" y="2977946"/>
            <a:ext cx="22574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7388" y="1042565"/>
            <a:ext cx="5167030" cy="2906454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56"/>
          <p:cNvSpPr txBox="1">
            <a:spLocks noGrp="1"/>
          </p:cNvSpPr>
          <p:nvPr>
            <p:ph type="ctrTitle" idx="4294967295"/>
          </p:nvPr>
        </p:nvSpPr>
        <p:spPr>
          <a:xfrm>
            <a:off x="220132" y="213955"/>
            <a:ext cx="8710016" cy="346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Martes 17: Saludos especiales en nuestro día de celebración.  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3816B0-41A8-494F-876F-4C15F2EB37D0}"/>
              </a:ext>
            </a:extLst>
          </p:cNvPr>
          <p:cNvSpPr txBox="1"/>
          <p:nvPr/>
        </p:nvSpPr>
        <p:spPr>
          <a:xfrm>
            <a:off x="220132" y="1042565"/>
            <a:ext cx="1989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SALUDOS REPRESENTANTES DEL COLEGIO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4071" y="235974"/>
            <a:ext cx="824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Englebert" charset="0"/>
              </a:rPr>
              <a:t>Martes 17: Preparemos una receta entretenida y deliciosa.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865671" y="1323298"/>
            <a:ext cx="2861187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MATERIALES </a:t>
            </a:r>
          </a:p>
          <a:p>
            <a:r>
              <a:rPr lang="es-CL" b="1" dirty="0">
                <a:solidFill>
                  <a:schemeClr val="bg1"/>
                </a:solidFill>
              </a:rPr>
              <a:t>3 Plátanos  </a:t>
            </a:r>
          </a:p>
          <a:p>
            <a:r>
              <a:rPr lang="es-CL" b="1" dirty="0">
                <a:solidFill>
                  <a:schemeClr val="bg1"/>
                </a:solidFill>
              </a:rPr>
              <a:t>2 Naranjas peladas y en gajos</a:t>
            </a:r>
          </a:p>
          <a:p>
            <a:r>
              <a:rPr lang="es-CL" b="1" dirty="0">
                <a:solidFill>
                  <a:schemeClr val="bg1"/>
                </a:solidFill>
              </a:rPr>
              <a:t>3 Kiwi</a:t>
            </a:r>
          </a:p>
          <a:p>
            <a:r>
              <a:rPr lang="es-CL" b="1" dirty="0">
                <a:solidFill>
                  <a:schemeClr val="bg1"/>
                </a:solidFill>
              </a:rPr>
              <a:t>8 Frutillas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37" y="851350"/>
            <a:ext cx="3002854" cy="189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36" y="3035102"/>
            <a:ext cx="3024106" cy="165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1" y="3005496"/>
            <a:ext cx="1706563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91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364226" y="309716"/>
            <a:ext cx="6953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>
                <a:solidFill>
                  <a:schemeClr val="bg1"/>
                </a:solidFill>
                <a:latin typeface="Englebert" charset="0"/>
              </a:rPr>
              <a:t>¡AHORA TE INVITO A BAILAR!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86486" y="1659289"/>
            <a:ext cx="4262705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dirty="0"/>
              <a:t>https://www.youtube.com/watch?v=FP0wgVhUC9w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24195" r="38091" b="15393"/>
          <a:stretch/>
        </p:blipFill>
        <p:spPr bwMode="auto">
          <a:xfrm>
            <a:off x="5769033" y="1079157"/>
            <a:ext cx="2633883" cy="15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36178" y="4053355"/>
            <a:ext cx="416331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dirty="0"/>
              <a:t>https://www.youtube.com/watch?v=56WDIKUxFfA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22626" r="39227" b="23500"/>
          <a:stretch/>
        </p:blipFill>
        <p:spPr bwMode="auto">
          <a:xfrm>
            <a:off x="5769033" y="3308178"/>
            <a:ext cx="2726556" cy="153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5008418" y="1659289"/>
            <a:ext cx="471055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Flecha derecha"/>
          <p:cNvSpPr/>
          <p:nvPr/>
        </p:nvSpPr>
        <p:spPr>
          <a:xfrm>
            <a:off x="5008418" y="4000707"/>
            <a:ext cx="471055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452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303503" y="304270"/>
            <a:ext cx="7863751" cy="577800"/>
          </a:xfrm>
        </p:spPr>
        <p:txBody>
          <a:bodyPr/>
          <a:lstStyle/>
          <a:p>
            <a:r>
              <a:rPr lang="es-CL" dirty="0"/>
              <a:t>JUEVES 19: DÍA DE MASCARAS.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60218" y="1011949"/>
            <a:ext cx="4572000" cy="33239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CL" dirty="0"/>
              <a:t>Levantaremos nuestra mano para participar en nuestra conversación :</a:t>
            </a:r>
          </a:p>
          <a:p>
            <a:endParaRPr lang="es-CL" dirty="0"/>
          </a:p>
          <a:p>
            <a:r>
              <a:rPr lang="es-CL" dirty="0"/>
              <a:t>¿Qué mascara construyeron?</a:t>
            </a:r>
          </a:p>
          <a:p>
            <a:r>
              <a:rPr lang="es-CL" dirty="0"/>
              <a:t>¿Qué materiales utilizaron?</a:t>
            </a:r>
          </a:p>
          <a:p>
            <a:r>
              <a:rPr lang="es-CL" dirty="0"/>
              <a:t>¿Quiénes ayudaron?</a:t>
            </a:r>
          </a:p>
          <a:p>
            <a:endParaRPr lang="es-CL" dirty="0"/>
          </a:p>
          <a:p>
            <a:r>
              <a:rPr lang="es-CL" dirty="0"/>
              <a:t>Ahora con todas las mascaras que tenemos crearemos un cuento:</a:t>
            </a:r>
          </a:p>
          <a:p>
            <a:endParaRPr lang="es-CL" dirty="0"/>
          </a:p>
          <a:p>
            <a:r>
              <a:rPr lang="es-CL" dirty="0"/>
              <a:t>¿Qué tipo de cuento podemos crear con todos los personajes enmascarados que tenemos?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4 Imagen" descr="Compre Nuevos Animales De Dibujos Animados Máscara De EVA Parte Superior De  La Cara Superior Para Niños Favores De La Fiesta De Cumpleaños Disfraces  Disfraz Zoo Jungle Party Supplies A 0,56 €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21" y="1295832"/>
            <a:ext cx="31527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39" y="3556908"/>
            <a:ext cx="1366693" cy="134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27990"/>
      </p:ext>
    </p:extLst>
  </p:cSld>
  <p:clrMapOvr>
    <a:masterClrMapping/>
  </p:clrMapOvr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492</Words>
  <Application>Microsoft Office PowerPoint</Application>
  <PresentationFormat>Presentación en pantalla (16:9)</PresentationFormat>
  <Paragraphs>77</Paragraphs>
  <Slides>13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Englebert</vt:lpstr>
      <vt:lpstr>Arial Black</vt:lpstr>
      <vt:lpstr>Fira Sans Extra Condensed Medium</vt:lpstr>
      <vt:lpstr>Oswald Regular</vt:lpstr>
      <vt:lpstr>Zilla Slab Light</vt:lpstr>
      <vt:lpstr>Roboto Slab Regular</vt:lpstr>
      <vt:lpstr>Calibri</vt:lpstr>
      <vt:lpstr>Arial</vt:lpstr>
      <vt:lpstr>Times New Roman</vt:lpstr>
      <vt:lpstr>Back to School Social Media by Slidesgo</vt:lpstr>
      <vt:lpstr>Semana del parvulo</vt:lpstr>
      <vt:lpstr>Presentación de PowerPoint</vt:lpstr>
      <vt:lpstr>Presentación de PowerPoint</vt:lpstr>
      <vt:lpstr>¿Qué se celebra en la semana del párvulo?</vt:lpstr>
      <vt:lpstr>Presentación de PowerPoint</vt:lpstr>
      <vt:lpstr>Martes 17: Saludos especiales en nuestro día de celebración.  </vt:lpstr>
      <vt:lpstr>Presentación de PowerPoint</vt:lpstr>
      <vt:lpstr>Presentación de PowerPoint</vt:lpstr>
      <vt:lpstr>JUEVES 19: DÍA DE MASCARAS.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</dc:title>
  <dc:creator>Asus</dc:creator>
  <cp:lastModifiedBy>UTP-F31</cp:lastModifiedBy>
  <cp:revision>16</cp:revision>
  <dcterms:modified xsi:type="dcterms:W3CDTF">2020-11-12T17:16:10Z</dcterms:modified>
</cp:coreProperties>
</file>