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7" r:id="rId1"/>
  </p:sldMasterIdLst>
  <p:notesMasterIdLst>
    <p:notesMasterId r:id="rId12"/>
  </p:notesMasterIdLst>
  <p:handoutMasterIdLst>
    <p:handoutMasterId r:id="rId13"/>
  </p:handoutMasterIdLst>
  <p:sldIdLst>
    <p:sldId id="256" r:id="rId2"/>
    <p:sldId id="274" r:id="rId3"/>
    <p:sldId id="258" r:id="rId4"/>
    <p:sldId id="257" r:id="rId5"/>
    <p:sldId id="267" r:id="rId6"/>
    <p:sldId id="269" r:id="rId7"/>
    <p:sldId id="268" r:id="rId8"/>
    <p:sldId id="261" r:id="rId9"/>
    <p:sldId id="275"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FB25"/>
    <a:srgbClr val="48D86A"/>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CL"/>
              <a:t>COLEGIO ISABEL RIQUELME </a:t>
            </a:r>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E3837A7-B304-42AF-AB8B-5E089871228E}" type="datetimeFigureOut">
              <a:rPr lang="es-CL" smtClean="0"/>
              <a:t>12-11-2020</a:t>
            </a:fld>
            <a:endParaRPr lang="es-CL"/>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0D3DAD-2079-44C5-ADD6-6FF213A6D4A4}" type="slidenum">
              <a:rPr lang="es-CL" smtClean="0"/>
              <a:t>‹Nº›</a:t>
            </a:fld>
            <a:endParaRPr lang="es-CL"/>
          </a:p>
        </p:txBody>
      </p:sp>
    </p:spTree>
    <p:extLst>
      <p:ext uri="{BB962C8B-B14F-4D97-AF65-F5344CB8AC3E}">
        <p14:creationId xmlns:p14="http://schemas.microsoft.com/office/powerpoint/2010/main" val="17863061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CL"/>
              <a:t>COLEGIO ISABEL RIQUELME </a:t>
            </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42FDA1-14C4-433E-BF8A-7A9B1B8F0EB5}" type="datetimeFigureOut">
              <a:rPr lang="es-CL" smtClean="0"/>
              <a:t>12-11-2020</a:t>
            </a:fld>
            <a:endParaRPr lang="es-CL"/>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EC378A-9CDE-4F0A-8DAF-83FECE0F83C6}" type="slidenum">
              <a:rPr lang="es-CL" smtClean="0"/>
              <a:t>‹Nº›</a:t>
            </a:fld>
            <a:endParaRPr lang="es-CL"/>
          </a:p>
        </p:txBody>
      </p:sp>
    </p:spTree>
    <p:extLst>
      <p:ext uri="{BB962C8B-B14F-4D97-AF65-F5344CB8AC3E}">
        <p14:creationId xmlns:p14="http://schemas.microsoft.com/office/powerpoint/2010/main" val="10417884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75EC378A-9CDE-4F0A-8DAF-83FECE0F83C6}" type="slidenum">
              <a:rPr lang="es-CL" smtClean="0"/>
              <a:t>1</a:t>
            </a:fld>
            <a:endParaRPr lang="es-CL"/>
          </a:p>
        </p:txBody>
      </p:sp>
      <p:sp>
        <p:nvSpPr>
          <p:cNvPr id="5" name="4 Marcador de encabezado"/>
          <p:cNvSpPr>
            <a:spLocks noGrp="1"/>
          </p:cNvSpPr>
          <p:nvPr>
            <p:ph type="hdr" sz="quarter" idx="11"/>
          </p:nvPr>
        </p:nvSpPr>
        <p:spPr/>
        <p:txBody>
          <a:bodyPr/>
          <a:lstStyle/>
          <a:p>
            <a:r>
              <a:rPr lang="es-CL"/>
              <a:t>COLEGIO ISABEL RIQUELME </a:t>
            </a:r>
          </a:p>
        </p:txBody>
      </p:sp>
    </p:spTree>
    <p:extLst>
      <p:ext uri="{BB962C8B-B14F-4D97-AF65-F5344CB8AC3E}">
        <p14:creationId xmlns:p14="http://schemas.microsoft.com/office/powerpoint/2010/main" val="3724063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8"/>
            <a:ext cx="103632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B61BEF0D-F0BB-DE4B-95CE-6DB70DBA9567}" type="datetimeFigureOut">
              <a:rPr lang="en-US" smtClean="0"/>
              <a:pPr/>
              <a:t>11/12/2020</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64715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B61BEF0D-F0BB-DE4B-95CE-6DB70DBA9567}" type="datetimeFigureOut">
              <a:rPr lang="en-US" smtClean="0"/>
              <a:pPr/>
              <a:t>11/12/2020</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0708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1785600" y="274641"/>
            <a:ext cx="36576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812800" y="274641"/>
            <a:ext cx="107696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B61BEF0D-F0BB-DE4B-95CE-6DB70DBA9567}" type="datetimeFigureOut">
              <a:rPr lang="en-US" smtClean="0"/>
              <a:pPr/>
              <a:t>11/12/2020</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85891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B61BEF0D-F0BB-DE4B-95CE-6DB70DBA9567}" type="datetimeFigureOut">
              <a:rPr lang="en-US" smtClean="0"/>
              <a:pPr/>
              <a:t>11/12/2020</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18357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3"/>
            <a:ext cx="103632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B61BEF0D-F0BB-DE4B-95CE-6DB70DBA9567}" type="datetimeFigureOut">
              <a:rPr lang="en-US" smtClean="0"/>
              <a:pPr/>
              <a:t>11/12/2020</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63005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B61BEF0D-F0BB-DE4B-95CE-6DB70DBA9567}" type="datetimeFigureOut">
              <a:rPr lang="en-US" smtClean="0"/>
              <a:pPr/>
              <a:t>11/12/2020</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529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B61BEF0D-F0BB-DE4B-95CE-6DB70DBA9567}" type="datetimeFigureOut">
              <a:rPr lang="en-US" smtClean="0"/>
              <a:pPr/>
              <a:t>11/12/2020</a:t>
            </a:fld>
            <a:endParaRPr lang="en-US" dirty="0"/>
          </a:p>
        </p:txBody>
      </p:sp>
      <p:sp>
        <p:nvSpPr>
          <p:cNvPr id="8" name="7 Marcador de pie de página"/>
          <p:cNvSpPr>
            <a:spLocks noGrp="1"/>
          </p:cNvSpPr>
          <p:nvPr>
            <p:ph type="ftr" sz="quarter" idx="11"/>
          </p:nvPr>
        </p:nvSpPr>
        <p:spPr/>
        <p:txBody>
          <a:bodyPr/>
          <a:lstStyle/>
          <a:p>
            <a:endParaRPr lang="en-US" dirty="0"/>
          </a:p>
        </p:txBody>
      </p:sp>
      <p:sp>
        <p:nvSpPr>
          <p:cNvPr id="9" name="8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20980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B61BEF0D-F0BB-DE4B-95CE-6DB70DBA9567}" type="datetimeFigureOut">
              <a:rPr lang="en-US" smtClean="0"/>
              <a:pPr/>
              <a:t>11/12/2020</a:t>
            </a:fld>
            <a:endParaRPr lang="en-US" dirty="0"/>
          </a:p>
        </p:txBody>
      </p:sp>
      <p:sp>
        <p:nvSpPr>
          <p:cNvPr id="4" name="3 Marcador de pie de página"/>
          <p:cNvSpPr>
            <a:spLocks noGrp="1"/>
          </p:cNvSpPr>
          <p:nvPr>
            <p:ph type="ftr" sz="quarter" idx="11"/>
          </p:nvPr>
        </p:nvSpPr>
        <p:spPr/>
        <p:txBody>
          <a:bodyPr/>
          <a:lstStyle/>
          <a:p>
            <a:endParaRPr lang="en-US" dirty="0"/>
          </a:p>
        </p:txBody>
      </p:sp>
      <p:sp>
        <p:nvSpPr>
          <p:cNvPr id="5" name="4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35610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61BEF0D-F0BB-DE4B-95CE-6DB70DBA9567}" type="datetimeFigureOut">
              <a:rPr lang="en-US" smtClean="0"/>
              <a:pPr/>
              <a:t>11/12/2020</a:t>
            </a:fld>
            <a:endParaRPr lang="en-US" dirty="0"/>
          </a:p>
        </p:txBody>
      </p:sp>
      <p:sp>
        <p:nvSpPr>
          <p:cNvPr id="3" name="2 Marcador de pie de página"/>
          <p:cNvSpPr>
            <a:spLocks noGrp="1"/>
          </p:cNvSpPr>
          <p:nvPr>
            <p:ph type="ftr" sz="quarter" idx="11"/>
          </p:nvPr>
        </p:nvSpPr>
        <p:spPr/>
        <p:txBody>
          <a:bodyPr/>
          <a:lstStyle/>
          <a:p>
            <a:endParaRPr lang="en-US" dirty="0"/>
          </a:p>
        </p:txBody>
      </p:sp>
      <p:sp>
        <p:nvSpPr>
          <p:cNvPr id="4" name="3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297377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2" y="273050"/>
            <a:ext cx="4011084"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61BEF0D-F0BB-DE4B-95CE-6DB70DBA9567}" type="datetimeFigureOut">
              <a:rPr lang="en-US" smtClean="0"/>
              <a:pPr/>
              <a:t>11/12/2020</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03642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61BEF0D-F0BB-DE4B-95CE-6DB70DBA9567}" type="datetimeFigureOut">
              <a:rPr lang="en-US" smtClean="0"/>
              <a:pPr/>
              <a:t>11/12/2020</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86234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11/12/2020</a:t>
            </a:fld>
            <a:endParaRPr lang="en-US" dirty="0"/>
          </a:p>
        </p:txBody>
      </p:sp>
      <p:sp>
        <p:nvSpPr>
          <p:cNvPr id="5" name="4 Marcador de pie de página"/>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5 Marcador de número de diapositiva"/>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6918246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tamara.cornejo@colegio-isabelriquelme.cl" TargetMode="External"/><Relationship Id="rId5" Type="http://schemas.openxmlformats.org/officeDocument/2006/relationships/hyperlink" Target="mailto:edith.estay@colegio-isabelriquelme.cl"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http://encuentrarecursosparainfantil.blogspot.com.ar/p/recetas_3.html?m=1" TargetMode="Externa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FC72767B-61C6-493F-AB85-8774136448FE}"/>
              </a:ext>
            </a:extLst>
          </p:cNvPr>
          <p:cNvPicPr>
            <a:picLocks noChangeAspect="1"/>
          </p:cNvPicPr>
          <p:nvPr/>
        </p:nvPicPr>
        <p:blipFill>
          <a:blip r:embed="rId3"/>
          <a:stretch>
            <a:fillRect/>
          </a:stretch>
        </p:blipFill>
        <p:spPr>
          <a:xfrm>
            <a:off x="269257" y="125867"/>
            <a:ext cx="1068224" cy="772246"/>
          </a:xfrm>
          <a:prstGeom prst="rect">
            <a:avLst/>
          </a:prstGeom>
        </p:spPr>
      </p:pic>
      <p:sp>
        <p:nvSpPr>
          <p:cNvPr id="12" name="11 CuadroTexto"/>
          <p:cNvSpPr txBox="1"/>
          <p:nvPr/>
        </p:nvSpPr>
        <p:spPr>
          <a:xfrm>
            <a:off x="1635854" y="190227"/>
            <a:ext cx="3104568" cy="707886"/>
          </a:xfrm>
          <a:prstGeom prst="rect">
            <a:avLst/>
          </a:prstGeom>
          <a:noFill/>
        </p:spPr>
        <p:txBody>
          <a:bodyPr wrap="none" rtlCol="0">
            <a:spAutoFit/>
          </a:bodyPr>
          <a:lstStyle/>
          <a:p>
            <a:r>
              <a:rPr lang="es-CL" sz="2000" b="1" dirty="0"/>
              <a:t>COLEGIO ISABEL RIQUELME</a:t>
            </a:r>
          </a:p>
          <a:p>
            <a:r>
              <a:rPr lang="es-CL" sz="2000" b="1" dirty="0"/>
              <a:t>U.T.P </a:t>
            </a:r>
          </a:p>
        </p:txBody>
      </p:sp>
      <p:sp>
        <p:nvSpPr>
          <p:cNvPr id="13" name="12 CuadroTexto"/>
          <p:cNvSpPr txBox="1"/>
          <p:nvPr/>
        </p:nvSpPr>
        <p:spPr>
          <a:xfrm>
            <a:off x="3653051" y="950065"/>
            <a:ext cx="4885898"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CL" sz="2400" b="1" dirty="0"/>
              <a:t>     </a:t>
            </a:r>
            <a:r>
              <a:rPr lang="es-CL" sz="2800" b="1" dirty="0">
                <a:latin typeface="Algerian" pitchFamily="82" charset="0"/>
              </a:rPr>
              <a:t>GUIA DIGITAL </a:t>
            </a:r>
            <a:r>
              <a:rPr lang="es-CL" sz="2800" b="1">
                <a:latin typeface="Algerian" pitchFamily="82" charset="0"/>
              </a:rPr>
              <a:t>N° 32</a:t>
            </a:r>
            <a:endParaRPr lang="es-CL" sz="2800" b="1" dirty="0">
              <a:latin typeface="Algerian" pitchFamily="82" charset="0"/>
            </a:endParaRPr>
          </a:p>
        </p:txBody>
      </p:sp>
      <p:pic>
        <p:nvPicPr>
          <p:cNvPr id="2" name="Picture 2" descr="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73285"/>
            <a:ext cx="12192000" cy="5384715"/>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3048000" y="3002213"/>
            <a:ext cx="7010400" cy="2246769"/>
          </a:xfrm>
          <a:prstGeom prst="rect">
            <a:avLst/>
          </a:prstGeom>
        </p:spPr>
        <p:txBody>
          <a:bodyPr wrap="square">
            <a:spAutoFit/>
          </a:bodyPr>
          <a:lstStyle/>
          <a:p>
            <a:r>
              <a:rPr lang="es-CL" sz="2000" dirty="0">
                <a:solidFill>
                  <a:schemeClr val="tx1">
                    <a:lumMod val="85000"/>
                    <a:lumOff val="15000"/>
                  </a:schemeClr>
                </a:solidFill>
              </a:rPr>
              <a:t>ASIGNATURA: LENGUAJE     CURSO:   NT1</a:t>
            </a:r>
          </a:p>
          <a:p>
            <a:r>
              <a:rPr lang="es-CL" sz="2000" dirty="0">
                <a:solidFill>
                  <a:schemeClr val="tx1">
                    <a:lumMod val="85000"/>
                    <a:lumOff val="15000"/>
                  </a:schemeClr>
                </a:solidFill>
              </a:rPr>
              <a:t>DOCENTE:        EDITH ESTAY V./ TAMARA CORNEJO CH.</a:t>
            </a:r>
          </a:p>
          <a:p>
            <a:r>
              <a:rPr lang="es-CL" sz="2000" dirty="0">
                <a:solidFill>
                  <a:schemeClr val="tx1">
                    <a:lumMod val="85000"/>
                    <a:lumOff val="15000"/>
                  </a:schemeClr>
                </a:solidFill>
              </a:rPr>
              <a:t>CONTACTO:     </a:t>
            </a:r>
            <a:r>
              <a:rPr lang="es-CL" sz="2000" dirty="0">
                <a:solidFill>
                  <a:schemeClr val="tx1">
                    <a:lumMod val="85000"/>
                    <a:lumOff val="15000"/>
                  </a:schemeClr>
                </a:solidFill>
                <a:hlinkClick r:id="rId5"/>
              </a:rPr>
              <a:t>edith.estay@colegio-isabelriquelme.cl</a:t>
            </a:r>
            <a:endParaRPr lang="es-CL" sz="2000" dirty="0">
              <a:solidFill>
                <a:schemeClr val="tx1">
                  <a:lumMod val="85000"/>
                  <a:lumOff val="15000"/>
                </a:schemeClr>
              </a:solidFill>
            </a:endParaRPr>
          </a:p>
          <a:p>
            <a:r>
              <a:rPr lang="es-CL" sz="2000" dirty="0">
                <a:solidFill>
                  <a:schemeClr val="tx1">
                    <a:lumMod val="85000"/>
                    <a:lumOff val="15000"/>
                  </a:schemeClr>
                </a:solidFill>
              </a:rPr>
              <a:t>                          </a:t>
            </a:r>
            <a:r>
              <a:rPr lang="es-CL" sz="2000" dirty="0">
                <a:solidFill>
                  <a:schemeClr val="tx1">
                    <a:lumMod val="85000"/>
                    <a:lumOff val="15000"/>
                  </a:schemeClr>
                </a:solidFill>
                <a:hlinkClick r:id="rId6"/>
              </a:rPr>
              <a:t>tamara.cornejo@colegio-isabelriquelme.cl</a:t>
            </a:r>
            <a:endParaRPr lang="es-CL" sz="2000" dirty="0">
              <a:solidFill>
                <a:schemeClr val="tx1">
                  <a:lumMod val="85000"/>
                  <a:lumOff val="15000"/>
                </a:schemeClr>
              </a:solidFill>
            </a:endParaRPr>
          </a:p>
          <a:p>
            <a:r>
              <a:rPr lang="es-CL" sz="2000" dirty="0">
                <a:solidFill>
                  <a:schemeClr val="tx1">
                    <a:lumMod val="85000"/>
                    <a:lumOff val="15000"/>
                  </a:schemeClr>
                </a:solidFill>
              </a:rPr>
              <a:t>SEMANA:          16 a 20  de   Noviembre 2020</a:t>
            </a:r>
          </a:p>
          <a:p>
            <a:r>
              <a:rPr lang="es-CL" sz="2000" dirty="0">
                <a:solidFill>
                  <a:schemeClr val="tx1">
                    <a:lumMod val="85000"/>
                    <a:lumOff val="15000"/>
                  </a:schemeClr>
                </a:solidFill>
              </a:rPr>
              <a:t>DIAS DE ATENCIÓN CONSULTAS:  Lunes a Viernes 16:00 a 17:00 </a:t>
            </a:r>
            <a:r>
              <a:rPr lang="es-CL" sz="2000" dirty="0" err="1">
                <a:solidFill>
                  <a:schemeClr val="tx1">
                    <a:lumMod val="85000"/>
                    <a:lumOff val="15000"/>
                  </a:schemeClr>
                </a:solidFill>
              </a:rPr>
              <a:t>hrs</a:t>
            </a:r>
            <a:r>
              <a:rPr lang="es-CL" sz="2000" dirty="0">
                <a:solidFill>
                  <a:schemeClr val="tx1">
                    <a:lumMod val="85000"/>
                    <a:lumOff val="15000"/>
                  </a:schemeClr>
                </a:solidFill>
              </a:rPr>
              <a:t>.</a:t>
            </a:r>
          </a:p>
        </p:txBody>
      </p:sp>
    </p:spTree>
    <p:extLst>
      <p:ext uri="{BB962C8B-B14F-4D97-AF65-F5344CB8AC3E}">
        <p14:creationId xmlns:p14="http://schemas.microsoft.com/office/powerpoint/2010/main" val="620727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C1F1F2A4-3290-4331-80A6-AD19642E3FD4}"/>
              </a:ext>
            </a:extLst>
          </p:cNvPr>
          <p:cNvSpPr txBox="1"/>
          <p:nvPr/>
        </p:nvSpPr>
        <p:spPr>
          <a:xfrm>
            <a:off x="8623495" y="6105378"/>
            <a:ext cx="1390317" cy="400110"/>
          </a:xfrm>
          <a:prstGeom prst="rect">
            <a:avLst/>
          </a:prstGeom>
          <a:noFill/>
        </p:spPr>
        <p:txBody>
          <a:bodyPr wrap="none" rtlCol="0">
            <a:spAutoFit/>
          </a:bodyPr>
          <a:lstStyle/>
          <a:p>
            <a:r>
              <a:rPr lang="es-CL" sz="2000" b="1" dirty="0"/>
              <a:t>Te quiero </a:t>
            </a:r>
          </a:p>
        </p:txBody>
      </p:sp>
      <p:sp>
        <p:nvSpPr>
          <p:cNvPr id="3" name="2 Rectángulo"/>
          <p:cNvSpPr/>
          <p:nvPr/>
        </p:nvSpPr>
        <p:spPr>
          <a:xfrm>
            <a:off x="705526" y="815927"/>
            <a:ext cx="10877337" cy="923330"/>
          </a:xfrm>
          <a:prstGeom prst="rect">
            <a:avLst/>
          </a:prstGeom>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algn="ctr"/>
            <a:r>
              <a:rPr lang="es-E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Muchas felicidades en su día niños(a)</a:t>
            </a:r>
          </a:p>
        </p:txBody>
      </p:sp>
      <p:pic>
        <p:nvPicPr>
          <p:cNvPr id="4098"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6281" y="1901312"/>
            <a:ext cx="5008728" cy="4404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212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779" y="241893"/>
            <a:ext cx="6016625" cy="6268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382" y="4591999"/>
            <a:ext cx="5224462"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4 Imagen"/>
          <p:cNvPicPr/>
          <p:nvPr/>
        </p:nvPicPr>
        <p:blipFill>
          <a:blip r:embed="rId4">
            <a:extLst>
              <a:ext uri="{28A0092B-C50C-407E-A947-70E740481C1C}">
                <a14:useLocalDpi xmlns:a14="http://schemas.microsoft.com/office/drawing/2010/main" val="0"/>
              </a:ext>
            </a:extLst>
          </a:blip>
          <a:srcRect/>
          <a:stretch>
            <a:fillRect/>
          </a:stretch>
        </p:blipFill>
        <p:spPr bwMode="auto">
          <a:xfrm>
            <a:off x="6155140" y="241893"/>
            <a:ext cx="5745708" cy="6268090"/>
          </a:xfrm>
          <a:prstGeom prst="rect">
            <a:avLst/>
          </a:prstGeom>
          <a:noFill/>
          <a:ln>
            <a:noFill/>
          </a:ln>
        </p:spPr>
      </p:pic>
    </p:spTree>
    <p:extLst>
      <p:ext uri="{BB962C8B-B14F-4D97-AF65-F5344CB8AC3E}">
        <p14:creationId xmlns:p14="http://schemas.microsoft.com/office/powerpoint/2010/main" val="3377336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ECFA22-F731-4028-A805-18086F1C0F2E}"/>
              </a:ext>
            </a:extLst>
          </p:cNvPr>
          <p:cNvSpPr>
            <a:spLocks noGrp="1"/>
          </p:cNvSpPr>
          <p:nvPr>
            <p:ph type="title"/>
          </p:nvPr>
        </p:nvSpPr>
        <p:spPr>
          <a:xfrm>
            <a:off x="2729551" y="99371"/>
            <a:ext cx="6237027" cy="690060"/>
          </a:xfrm>
        </p:spPr>
        <p:style>
          <a:lnRef idx="0">
            <a:schemeClr val="accent3"/>
          </a:lnRef>
          <a:fillRef idx="3">
            <a:schemeClr val="accent3"/>
          </a:fillRef>
          <a:effectRef idx="3">
            <a:schemeClr val="accent3"/>
          </a:effectRef>
          <a:fontRef idx="minor">
            <a:schemeClr val="lt1"/>
          </a:fontRef>
        </p:style>
        <p:txBody>
          <a:bodyPr>
            <a:noAutofit/>
          </a:bodyPr>
          <a:lstStyle/>
          <a:p>
            <a:r>
              <a:rPr lang="es-CL" sz="2400" b="1" dirty="0">
                <a:solidFill>
                  <a:schemeClr val="tx1"/>
                </a:solidFill>
                <a:latin typeface="Algerian" pitchFamily="82" charset="0"/>
                <a:cs typeface="Calibri" pitchFamily="34" charset="0"/>
              </a:rPr>
              <a:t>1: OBJETIVO DE APRENDIZAJE Y CONTENIDOS conceptuales </a:t>
            </a:r>
          </a:p>
        </p:txBody>
      </p:sp>
      <p:graphicFrame>
        <p:nvGraphicFramePr>
          <p:cNvPr id="4" name="Marcador de contenido 3">
            <a:extLst>
              <a:ext uri="{FF2B5EF4-FFF2-40B4-BE49-F238E27FC236}">
                <a16:creationId xmlns:a16="http://schemas.microsoft.com/office/drawing/2014/main" id="{35922629-2842-4C97-A520-161E64FC4E05}"/>
              </a:ext>
            </a:extLst>
          </p:cNvPr>
          <p:cNvGraphicFramePr>
            <a:graphicFrameLocks noGrp="1"/>
          </p:cNvGraphicFramePr>
          <p:nvPr>
            <p:ph idx="1"/>
            <p:extLst>
              <p:ext uri="{D42A27DB-BD31-4B8C-83A1-F6EECF244321}">
                <p14:modId xmlns:p14="http://schemas.microsoft.com/office/powerpoint/2010/main" val="603032913"/>
              </p:ext>
            </p:extLst>
          </p:nvPr>
        </p:nvGraphicFramePr>
        <p:xfrm>
          <a:off x="1477587" y="789431"/>
          <a:ext cx="8161362" cy="5813732"/>
        </p:xfrm>
        <a:graphic>
          <a:graphicData uri="http://schemas.openxmlformats.org/drawingml/2006/table">
            <a:tbl>
              <a:tblPr firstRow="1" bandRow="1">
                <a:tableStyleId>{93296810-A885-4BE3-A3E7-6D5BEEA58F35}</a:tableStyleId>
              </a:tblPr>
              <a:tblGrid>
                <a:gridCol w="4077247">
                  <a:extLst>
                    <a:ext uri="{9D8B030D-6E8A-4147-A177-3AD203B41FA5}">
                      <a16:colId xmlns:a16="http://schemas.microsoft.com/office/drawing/2014/main" val="130352110"/>
                    </a:ext>
                  </a:extLst>
                </a:gridCol>
                <a:gridCol w="4084115">
                  <a:extLst>
                    <a:ext uri="{9D8B030D-6E8A-4147-A177-3AD203B41FA5}">
                      <a16:colId xmlns:a16="http://schemas.microsoft.com/office/drawing/2014/main" val="2441368880"/>
                    </a:ext>
                  </a:extLst>
                </a:gridCol>
              </a:tblGrid>
              <a:tr h="919417">
                <a:tc>
                  <a:txBody>
                    <a:bodyPr/>
                    <a:lstStyle/>
                    <a:p>
                      <a:r>
                        <a:rPr lang="es-CL" sz="2400" b="1" dirty="0">
                          <a:solidFill>
                            <a:schemeClr val="tx1"/>
                          </a:solidFill>
                          <a:latin typeface="Calibri" pitchFamily="34" charset="0"/>
                          <a:cs typeface="Calibri" pitchFamily="34" charset="0"/>
                        </a:rPr>
                        <a:t>OBJETIVO DE APRENDIZAJE </a:t>
                      </a:r>
                    </a:p>
                  </a:txBody>
                  <a:tcPr>
                    <a:solidFill>
                      <a:srgbClr val="34FB25"/>
                    </a:solidFill>
                  </a:tcPr>
                </a:tc>
                <a:tc>
                  <a:txBody>
                    <a:bodyPr/>
                    <a:lstStyle/>
                    <a:p>
                      <a:r>
                        <a:rPr lang="es-CL" sz="2400" b="1" dirty="0">
                          <a:solidFill>
                            <a:schemeClr val="tx1"/>
                          </a:solidFill>
                          <a:latin typeface="Calibri" pitchFamily="34" charset="0"/>
                          <a:cs typeface="Calibri" pitchFamily="34" charset="0"/>
                        </a:rPr>
                        <a:t>CONTENIDOS </a:t>
                      </a:r>
                    </a:p>
                  </a:txBody>
                  <a:tcPr>
                    <a:solidFill>
                      <a:srgbClr val="34FB25"/>
                    </a:solidFill>
                  </a:tcPr>
                </a:tc>
                <a:extLst>
                  <a:ext uri="{0D108BD9-81ED-4DB2-BD59-A6C34878D82A}">
                    <a16:rowId xmlns:a16="http://schemas.microsoft.com/office/drawing/2014/main" val="840295066"/>
                  </a:ext>
                </a:extLst>
              </a:tr>
              <a:tr h="2124006">
                <a:tc>
                  <a:txBody>
                    <a:bodyPr/>
                    <a:lstStyle/>
                    <a:p>
                      <a:r>
                        <a:rPr lang="es-CL" b="0" dirty="0">
                          <a:latin typeface="Times New Roman" panose="02020603050405020304" pitchFamily="18" charset="0"/>
                          <a:cs typeface="Times New Roman" panose="02020603050405020304" pitchFamily="18" charset="0"/>
                        </a:rPr>
                        <a:t>OA (1). Participar en actividades y juegos colaborativos, acordando estrategias para un propósito común.</a:t>
                      </a:r>
                    </a:p>
                    <a:p>
                      <a:r>
                        <a:rPr lang="es-CL" b="0" dirty="0">
                          <a:latin typeface="Times New Roman" panose="02020603050405020304" pitchFamily="18" charset="0"/>
                          <a:cs typeface="Times New Roman" panose="02020603050405020304" pitchFamily="18" charset="0"/>
                        </a:rPr>
                        <a:t>OT.(6) Respetar normas y acuerdos creados colaborativamente con pares y adulto, para el bienestar del grupo</a:t>
                      </a:r>
                    </a:p>
                  </a:txBody>
                  <a:tcPr>
                    <a:solidFill>
                      <a:schemeClr val="bg1"/>
                    </a:solidFill>
                  </a:tcPr>
                </a:tc>
                <a:tc>
                  <a:txBody>
                    <a:bodyPr/>
                    <a:lstStyle/>
                    <a:p>
                      <a:r>
                        <a:rPr lang="es-CL" b="0" dirty="0">
                          <a:latin typeface="Times New Roman" panose="02020603050405020304" pitchFamily="18" charset="0"/>
                          <a:cs typeface="Times New Roman" panose="02020603050405020304" pitchFamily="18" charset="0"/>
                        </a:rPr>
                        <a:t>Semana del párvulo</a:t>
                      </a:r>
                    </a:p>
                  </a:txBody>
                  <a:tcPr>
                    <a:solidFill>
                      <a:schemeClr val="bg1"/>
                    </a:solidFill>
                  </a:tcPr>
                </a:tc>
                <a:extLst>
                  <a:ext uri="{0D108BD9-81ED-4DB2-BD59-A6C34878D82A}">
                    <a16:rowId xmlns:a16="http://schemas.microsoft.com/office/drawing/2014/main" val="1169814626"/>
                  </a:ext>
                </a:extLst>
              </a:tr>
              <a:tr h="545269">
                <a:tc>
                  <a:txBody>
                    <a:bodyPr/>
                    <a:lstStyle/>
                    <a:p>
                      <a:r>
                        <a:rPr lang="es-CL" sz="2400" b="1" dirty="0">
                          <a:latin typeface="Calibri" pitchFamily="34" charset="0"/>
                          <a:cs typeface="Calibri" pitchFamily="34" charset="0"/>
                        </a:rPr>
                        <a:t>OBJETIVO DE LA CLASE </a:t>
                      </a:r>
                    </a:p>
                  </a:txBody>
                  <a:tcPr>
                    <a:solidFill>
                      <a:srgbClr val="34FB25"/>
                    </a:solidFill>
                  </a:tcPr>
                </a:tc>
                <a:tc>
                  <a:txBody>
                    <a:bodyPr/>
                    <a:lstStyle/>
                    <a:p>
                      <a:r>
                        <a:rPr lang="es-CL" sz="2400" b="1" dirty="0">
                          <a:latin typeface="Calibri" pitchFamily="34" charset="0"/>
                          <a:cs typeface="Calibri" pitchFamily="34" charset="0"/>
                        </a:rPr>
                        <a:t>HABILIDADES </a:t>
                      </a:r>
                    </a:p>
                  </a:txBody>
                  <a:tcPr>
                    <a:solidFill>
                      <a:srgbClr val="34FB25"/>
                    </a:solidFill>
                  </a:tcPr>
                </a:tc>
                <a:extLst>
                  <a:ext uri="{0D108BD9-81ED-4DB2-BD59-A6C34878D82A}">
                    <a16:rowId xmlns:a16="http://schemas.microsoft.com/office/drawing/2014/main" val="2639610404"/>
                  </a:ext>
                </a:extLst>
              </a:tr>
              <a:tr h="1869125">
                <a:tc>
                  <a:txBody>
                    <a:bodyPr/>
                    <a:lstStyle/>
                    <a:p>
                      <a:r>
                        <a:rPr lang="es-CL" sz="2000" b="0" dirty="0">
                          <a:latin typeface="+mj-lt"/>
                          <a:cs typeface="Times New Roman" pitchFamily="18" charset="0"/>
                        </a:rPr>
                        <a:t>Participar en actividades en la semana del párvulo y juegos colaborativos en las emana del párvulo.</a:t>
                      </a:r>
                    </a:p>
                    <a:p>
                      <a:r>
                        <a:rPr lang="es-CL" sz="2000" b="1" dirty="0">
                          <a:latin typeface="+mj-lt"/>
                          <a:cs typeface="Times New Roman" pitchFamily="18" charset="0"/>
                        </a:rPr>
                        <a:t>Indicador de evaluación.</a:t>
                      </a:r>
                    </a:p>
                    <a:p>
                      <a:r>
                        <a:rPr lang="es-CL" sz="2000" b="0" dirty="0">
                          <a:latin typeface="+mj-lt"/>
                          <a:cs typeface="Times New Roman" pitchFamily="18" charset="0"/>
                        </a:rPr>
                        <a:t>Participa en actividades y juegos colaborativos.</a:t>
                      </a:r>
                    </a:p>
                  </a:txBody>
                  <a:tcPr>
                    <a:solidFill>
                      <a:schemeClr val="bg1"/>
                    </a:solidFill>
                  </a:tcPr>
                </a:tc>
                <a:tc>
                  <a:txBody>
                    <a:bodyPr/>
                    <a:lstStyle/>
                    <a:p>
                      <a:r>
                        <a:rPr lang="es-CL" b="0" dirty="0">
                          <a:latin typeface="Calibri" pitchFamily="34" charset="0"/>
                          <a:cs typeface="Calibri" pitchFamily="34" charset="0"/>
                        </a:rPr>
                        <a:t>Escuchar  </a:t>
                      </a:r>
                    </a:p>
                    <a:p>
                      <a:r>
                        <a:rPr lang="es-CL" b="0" dirty="0">
                          <a:latin typeface="Calibri" pitchFamily="34" charset="0"/>
                          <a:cs typeface="Calibri" pitchFamily="34" charset="0"/>
                        </a:rPr>
                        <a:t>Comprender</a:t>
                      </a:r>
                    </a:p>
                    <a:p>
                      <a:r>
                        <a:rPr lang="es-CL" b="0" dirty="0">
                          <a:latin typeface="Calibri" pitchFamily="34" charset="0"/>
                          <a:cs typeface="Calibri" pitchFamily="34" charset="0"/>
                        </a:rPr>
                        <a:t>Describir</a:t>
                      </a:r>
                    </a:p>
                    <a:p>
                      <a:r>
                        <a:rPr lang="es-CL" b="0" dirty="0">
                          <a:latin typeface="Calibri" pitchFamily="34" charset="0"/>
                          <a:cs typeface="Calibri" pitchFamily="34" charset="0"/>
                        </a:rPr>
                        <a:t>Explicar</a:t>
                      </a:r>
                    </a:p>
                    <a:p>
                      <a:r>
                        <a:rPr lang="es-CL" b="0" dirty="0">
                          <a:latin typeface="Calibri" pitchFamily="34" charset="0"/>
                          <a:cs typeface="Calibri" pitchFamily="34" charset="0"/>
                        </a:rPr>
                        <a:t>Ejecutar</a:t>
                      </a:r>
                    </a:p>
                    <a:p>
                      <a:r>
                        <a:rPr lang="es-CL" b="0" dirty="0">
                          <a:latin typeface="Calibri" pitchFamily="34" charset="0"/>
                          <a:cs typeface="Calibri" pitchFamily="34" charset="0"/>
                        </a:rPr>
                        <a:t>Crear</a:t>
                      </a:r>
                    </a:p>
                    <a:p>
                      <a:endParaRPr lang="es-CL" b="0" dirty="0">
                        <a:latin typeface="Calibri" pitchFamily="34" charset="0"/>
                        <a:cs typeface="Calibri" pitchFamily="34" charset="0"/>
                      </a:endParaRPr>
                    </a:p>
                  </a:txBody>
                  <a:tcPr>
                    <a:solidFill>
                      <a:schemeClr val="bg1"/>
                    </a:solidFill>
                  </a:tcPr>
                </a:tc>
                <a:extLst>
                  <a:ext uri="{0D108BD9-81ED-4DB2-BD59-A6C34878D82A}">
                    <a16:rowId xmlns:a16="http://schemas.microsoft.com/office/drawing/2014/main" val="443402363"/>
                  </a:ext>
                </a:extLst>
              </a:tr>
            </a:tbl>
          </a:graphicData>
        </a:graphic>
      </p:graphicFrame>
      <p:pic>
        <p:nvPicPr>
          <p:cNvPr id="9218" name="Picture 2" descr="Niño,Estudiante,Musica,Pintado a mano,Cartoon,Lovely,Pintado,mano,Camino,escuela,los,niñ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1345" y="969386"/>
            <a:ext cx="2766136" cy="4667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833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Los números del 1 al 5 - Canciones de los números - Aprender a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grpSp>
        <p:nvGrpSpPr>
          <p:cNvPr id="4" name="Grupo 3">
            <a:extLst>
              <a:ext uri="{FF2B5EF4-FFF2-40B4-BE49-F238E27FC236}">
                <a16:creationId xmlns:a16="http://schemas.microsoft.com/office/drawing/2014/main" id="{217E3330-B47A-41EA-B5F7-A5ADDA5FB0DE}"/>
              </a:ext>
            </a:extLst>
          </p:cNvPr>
          <p:cNvGrpSpPr/>
          <p:nvPr/>
        </p:nvGrpSpPr>
        <p:grpSpPr>
          <a:xfrm>
            <a:off x="0" y="275679"/>
            <a:ext cx="11620982" cy="6414487"/>
            <a:chOff x="2893670" y="0"/>
            <a:chExt cx="4062715" cy="3796496"/>
          </a:xfrm>
        </p:grpSpPr>
        <p:pic>
          <p:nvPicPr>
            <p:cNvPr id="2050" name="Picture 2" descr="Animación de dibujos animados de colores de globos de aire. Fiesta de niños con antecedentes de confeti. Gráfico animado movimiento de bucle sin interrupción 4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3670" y="0"/>
              <a:ext cx="4062715" cy="3796496"/>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3379806" y="646070"/>
              <a:ext cx="3090441" cy="2585323"/>
            </a:xfrm>
            <a:prstGeom prst="rect">
              <a:avLst/>
            </a:prstGeom>
            <a:noFill/>
          </p:spPr>
          <p:txBody>
            <a:bodyPr wrap="square" lIns="91440" tIns="45720" rIns="91440" bIns="45720">
              <a:spAutoFit/>
            </a:bodyPr>
            <a:lstStyle/>
            <a:p>
              <a:pPr algn="ctr"/>
              <a:r>
                <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Feliz día del párvulo </a:t>
              </a:r>
            </a:p>
          </p:txBody>
        </p:sp>
      </p:grpSp>
      <p:sp>
        <p:nvSpPr>
          <p:cNvPr id="5" name="Rectángulo: esquinas redondeadas 4">
            <a:extLst>
              <a:ext uri="{FF2B5EF4-FFF2-40B4-BE49-F238E27FC236}">
                <a16:creationId xmlns:a16="http://schemas.microsoft.com/office/drawing/2014/main" id="{69CB399C-6571-41D1-A17E-A3716DF8E970}"/>
              </a:ext>
            </a:extLst>
          </p:cNvPr>
          <p:cNvSpPr/>
          <p:nvPr/>
        </p:nvSpPr>
        <p:spPr>
          <a:xfrm>
            <a:off x="3970117" y="2268638"/>
            <a:ext cx="6446092" cy="402614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2800" b="1" dirty="0">
                <a:solidFill>
                  <a:srgbClr val="FF0000"/>
                </a:solidFill>
              </a:rPr>
              <a:t>RUTA DE APRENDIZAJE</a:t>
            </a:r>
          </a:p>
          <a:p>
            <a:r>
              <a:rPr lang="es-CL" sz="2800" b="1" dirty="0">
                <a:solidFill>
                  <a:srgbClr val="FF0000"/>
                </a:solidFill>
              </a:rPr>
              <a:t>- SALUDOS CARIÑOSOS VIRTUALES </a:t>
            </a:r>
          </a:p>
          <a:p>
            <a:r>
              <a:rPr lang="es-CL" sz="2800" b="1" dirty="0">
                <a:solidFill>
                  <a:srgbClr val="FF0000"/>
                </a:solidFill>
              </a:rPr>
              <a:t>-JUEGOS</a:t>
            </a:r>
          </a:p>
          <a:p>
            <a:r>
              <a:rPr lang="es-CL" sz="2800" b="1" dirty="0">
                <a:solidFill>
                  <a:srgbClr val="FF0000"/>
                </a:solidFill>
              </a:rPr>
              <a:t>-ENTRETENCION</a:t>
            </a:r>
          </a:p>
          <a:p>
            <a:r>
              <a:rPr lang="es-CL" sz="2800" b="1" dirty="0">
                <a:solidFill>
                  <a:srgbClr val="FF0000"/>
                </a:solidFill>
              </a:rPr>
              <a:t>-PARTICIPACION</a:t>
            </a:r>
          </a:p>
          <a:p>
            <a:r>
              <a:rPr lang="es-CL" sz="2800" b="1" dirty="0">
                <a:solidFill>
                  <a:srgbClr val="FF0000"/>
                </a:solidFill>
              </a:rPr>
              <a:t>-RISAS</a:t>
            </a:r>
          </a:p>
          <a:p>
            <a:r>
              <a:rPr lang="es-CL" sz="2800" b="1" dirty="0">
                <a:solidFill>
                  <a:srgbClr val="FF0000"/>
                </a:solidFill>
              </a:rPr>
              <a:t>-AMISTAD</a:t>
            </a:r>
          </a:p>
        </p:txBody>
      </p:sp>
    </p:spTree>
    <p:extLst>
      <p:ext uri="{BB962C8B-B14F-4D97-AF65-F5344CB8AC3E}">
        <p14:creationId xmlns:p14="http://schemas.microsoft.com/office/powerpoint/2010/main" val="165270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6811" y="157414"/>
            <a:ext cx="9453349" cy="224676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CL" sz="2000">
                <a:latin typeface="Algerian" pitchFamily="82" charset="0"/>
              </a:rPr>
              <a:t>3: guía</a:t>
            </a:r>
          </a:p>
          <a:p>
            <a:r>
              <a:rPr lang="es-CL" sz="2000"/>
              <a:t>Hola queridos alumnos bienvenidos.  Esta semana celebraremos la semana del Párvulo, en la cuál ustedes participarán en diversas actividades y juegos.</a:t>
            </a:r>
          </a:p>
          <a:p>
            <a:r>
              <a:rPr lang="es-CL" sz="2000"/>
              <a:t>Día 16 Premiación tarjetas Navideñas.( 2 alumnos por nivel)</a:t>
            </a:r>
          </a:p>
          <a:p>
            <a:r>
              <a:rPr lang="es-CL" sz="2000"/>
              <a:t>Día :18. Recibirán saludo virtual del personal del colegio.</a:t>
            </a:r>
          </a:p>
          <a:p>
            <a:r>
              <a:rPr lang="es-CL" sz="2000"/>
              <a:t>Preparar plato de  comida saludable  (2 naranjas medianas, 2 manzanas verdes, 3 plátanos, 3 mandarinas. 3 aceitunas, 4 ramitas de cilantro  o 2 hojas lechuga). </a:t>
            </a:r>
            <a:endParaRPr lang="es-CL" sz="2000" dirty="0"/>
          </a:p>
        </p:txBody>
      </p:sp>
      <p:pic>
        <p:nvPicPr>
          <p:cNvPr id="8" name="7 Imagen"/>
          <p:cNvPicPr/>
          <p:nvPr/>
        </p:nvPicPr>
        <p:blipFill>
          <a:blip r:embed="rId2">
            <a:extLst>
              <a:ext uri="{28A0092B-C50C-407E-A947-70E740481C1C}">
                <a14:useLocalDpi xmlns:a14="http://schemas.microsoft.com/office/drawing/2010/main" val="0"/>
              </a:ext>
            </a:extLst>
          </a:blip>
          <a:srcRect/>
          <a:stretch>
            <a:fillRect/>
          </a:stretch>
        </p:blipFill>
        <p:spPr bwMode="auto">
          <a:xfrm>
            <a:off x="4662300" y="2643710"/>
            <a:ext cx="2139315" cy="2139315"/>
          </a:xfrm>
          <a:prstGeom prst="rect">
            <a:avLst/>
          </a:prstGeom>
          <a:noFill/>
          <a:ln>
            <a:noFill/>
          </a:ln>
        </p:spPr>
      </p:pic>
      <p:pic>
        <p:nvPicPr>
          <p:cNvPr id="9" name="8 Imagen"/>
          <p:cNvPicPr/>
          <p:nvPr/>
        </p:nvPicPr>
        <p:blipFill>
          <a:blip r:embed="rId3">
            <a:extLst>
              <a:ext uri="{28A0092B-C50C-407E-A947-70E740481C1C}">
                <a14:useLocalDpi xmlns:a14="http://schemas.microsoft.com/office/drawing/2010/main" val="0"/>
              </a:ext>
            </a:extLst>
          </a:blip>
          <a:srcRect/>
          <a:stretch>
            <a:fillRect/>
          </a:stretch>
        </p:blipFill>
        <p:spPr bwMode="auto">
          <a:xfrm>
            <a:off x="7584665" y="2643711"/>
            <a:ext cx="2139315" cy="2139315"/>
          </a:xfrm>
          <a:prstGeom prst="rect">
            <a:avLst/>
          </a:prstGeom>
          <a:noFill/>
          <a:ln>
            <a:noFill/>
          </a:ln>
        </p:spPr>
      </p:pic>
      <p:pic>
        <p:nvPicPr>
          <p:cNvPr id="5122" name="Picture 2" descr="Balloons Colorful Birthday - Free image on Pixab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90160" y="157415"/>
            <a:ext cx="2201840" cy="50372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194614"/>
            <a:ext cx="12192000" cy="1663385"/>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descr=" ">
            <a:hlinkClick r:id="rId6"/>
            <a:extLst>
              <a:ext uri="{FF2B5EF4-FFF2-40B4-BE49-F238E27FC236}">
                <a16:creationId xmlns:a16="http://schemas.microsoft.com/office/drawing/2014/main" id="{09936414-17FB-48BE-8ECC-762951CE9B68}"/>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665060" y="2617897"/>
            <a:ext cx="3000872" cy="2363003"/>
          </a:xfrm>
          <a:prstGeom prst="rect">
            <a:avLst/>
          </a:prstGeom>
          <a:noFill/>
          <a:ln>
            <a:noFill/>
          </a:ln>
        </p:spPr>
      </p:pic>
    </p:spTree>
    <p:extLst>
      <p:ext uri="{BB962C8B-B14F-4D97-AF65-F5344CB8AC3E}">
        <p14:creationId xmlns:p14="http://schemas.microsoft.com/office/powerpoint/2010/main" val="4235321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14484" y="222114"/>
            <a:ext cx="6096000" cy="1938992"/>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just"/>
            <a:r>
              <a:rPr lang="es-CL" sz="2000" dirty="0"/>
              <a:t>Día 19 CONFECCIÓN EN CASA DE MÁSCARA DE PERSONAJES DE UN CUENTO. SE ENVÍA MODELO. CREARÁN EL CUENTO EN CLASE  CON LOS PERSONAJES DE SUS MÁSCARAS LUEGO PARTICIPARÁN EN JUEGO LA MESA PIDE, BAILES Y LA PROFESORA ENVIARÁ MENSAJE A SUS NIÑOS.</a:t>
            </a:r>
          </a:p>
        </p:txBody>
      </p:sp>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247934" y="2253314"/>
            <a:ext cx="6400801" cy="4264859"/>
          </a:xfrm>
          <a:prstGeom prst="rect">
            <a:avLst/>
          </a:prstGeom>
          <a:noFill/>
          <a:ln>
            <a:noFill/>
          </a:ln>
        </p:spPr>
      </p:pic>
      <p:pic>
        <p:nvPicPr>
          <p:cNvPr id="8" name="7 Imagen"/>
          <p:cNvPicPr/>
          <p:nvPr/>
        </p:nvPicPr>
        <p:blipFill>
          <a:blip r:embed="rId3">
            <a:extLst>
              <a:ext uri="{28A0092B-C50C-407E-A947-70E740481C1C}">
                <a14:useLocalDpi xmlns:a14="http://schemas.microsoft.com/office/drawing/2010/main" val="0"/>
              </a:ext>
            </a:extLst>
          </a:blip>
          <a:srcRect/>
          <a:stretch>
            <a:fillRect/>
          </a:stretch>
        </p:blipFill>
        <p:spPr bwMode="auto">
          <a:xfrm>
            <a:off x="6960358" y="2335917"/>
            <a:ext cx="4776717" cy="4182255"/>
          </a:xfrm>
          <a:prstGeom prst="rect">
            <a:avLst/>
          </a:prstGeom>
          <a:noFill/>
          <a:ln>
            <a:noFill/>
          </a:ln>
        </p:spPr>
      </p:pic>
    </p:spTree>
    <p:extLst>
      <p:ext uri="{BB962C8B-B14F-4D97-AF65-F5344CB8AC3E}">
        <p14:creationId xmlns:p14="http://schemas.microsoft.com/office/powerpoint/2010/main" val="619785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014484" y="390829"/>
            <a:ext cx="6096000" cy="101566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es-CL" sz="2000" dirty="0"/>
              <a:t>Día 20.</a:t>
            </a:r>
          </a:p>
          <a:p>
            <a:r>
              <a:rPr lang="es-CL" sz="2000" dirty="0"/>
              <a:t>CONVERSATORIO PROVINCIAL CON EDUCADORAS DE CORMUN. </a:t>
            </a:r>
          </a:p>
        </p:txBody>
      </p:sp>
      <p:pic>
        <p:nvPicPr>
          <p:cNvPr id="5" name="4 Imagen" descr="La Celebración De, Fiesta De Cumpleaños, Feliz imagen png - imagen  transparente descarga gratuita"/>
          <p:cNvPicPr/>
          <p:nvPr/>
        </p:nvPicPr>
        <p:blipFill>
          <a:blip r:embed="rId2">
            <a:extLst>
              <a:ext uri="{28A0092B-C50C-407E-A947-70E740481C1C}">
                <a14:useLocalDpi xmlns:a14="http://schemas.microsoft.com/office/drawing/2010/main" val="0"/>
              </a:ext>
            </a:extLst>
          </a:blip>
          <a:srcRect/>
          <a:stretch>
            <a:fillRect/>
          </a:stretch>
        </p:blipFill>
        <p:spPr bwMode="auto">
          <a:xfrm>
            <a:off x="5352224" y="2135329"/>
            <a:ext cx="4692527" cy="3378366"/>
          </a:xfrm>
          <a:prstGeom prst="rect">
            <a:avLst/>
          </a:prstGeom>
          <a:noFill/>
          <a:ln>
            <a:noFill/>
          </a:ln>
        </p:spPr>
      </p:pic>
      <p:sp>
        <p:nvSpPr>
          <p:cNvPr id="4" name="3 Rectángulo"/>
          <p:cNvSpPr/>
          <p:nvPr/>
        </p:nvSpPr>
        <p:spPr>
          <a:xfrm>
            <a:off x="518615" y="2538483"/>
            <a:ext cx="4012441" cy="80021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s-CL" sz="2800" b="1" dirty="0"/>
              <a:t>(NO HAY ACTIVIDADES)</a:t>
            </a:r>
          </a:p>
          <a:p>
            <a:endParaRPr lang="es-CL" dirty="0"/>
          </a:p>
        </p:txBody>
      </p:sp>
    </p:spTree>
    <p:extLst>
      <p:ext uri="{BB962C8B-B14F-4D97-AF65-F5344CB8AC3E}">
        <p14:creationId xmlns:p14="http://schemas.microsoft.com/office/powerpoint/2010/main" val="3214060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6" descr="Consejos Prácticos"/>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3" name="AutoShape 2" descr="Apsis - Diferentes actividades para trabajar la motricidad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7" name="AutoShape 4" descr="Apsis - Diferentes actividades para trabajar la motricidad ..."/>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4" name="AutoShape 6" descr="Cómo saltar de un pie a otro: 9 Pasos (con imágen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0" name="AutoShape 9" descr="Cómo saltar de un pie a otro: 9 Pasos (con imágen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9218"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9476" y="1290089"/>
            <a:ext cx="5440007" cy="261057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onsejo tec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7285" y="312740"/>
            <a:ext cx="3043451" cy="1954699"/>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6389477" y="433813"/>
            <a:ext cx="5440008"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CL" sz="2400" b="1" dirty="0">
                <a:latin typeface="+mj-lt"/>
              </a:rPr>
              <a:t>AHORA TODOS JUNTOS  VAMOS HACER LA PAUSA ACTIVA </a:t>
            </a:r>
          </a:p>
        </p:txBody>
      </p:sp>
      <p:pic>
        <p:nvPicPr>
          <p:cNvPr id="5" name="Picture 2" desc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5" y="3462568"/>
            <a:ext cx="2783243" cy="280397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Ejercicios de psicomotricidad. Frases para ejercicios psicomotrices III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9010" y="3462568"/>
            <a:ext cx="3469042"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251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F0B00556-46B6-42C4-AB4D-9CE8812B018E}"/>
              </a:ext>
            </a:extLst>
          </p:cNvPr>
          <p:cNvGraphicFramePr>
            <a:graphicFrameLocks noGrp="1"/>
          </p:cNvGraphicFramePr>
          <p:nvPr>
            <p:extLst>
              <p:ext uri="{D42A27DB-BD31-4B8C-83A1-F6EECF244321}">
                <p14:modId xmlns:p14="http://schemas.microsoft.com/office/powerpoint/2010/main" val="1153149162"/>
              </p:ext>
            </p:extLst>
          </p:nvPr>
        </p:nvGraphicFramePr>
        <p:xfrm>
          <a:off x="189519" y="1709531"/>
          <a:ext cx="9051234" cy="2968488"/>
        </p:xfrm>
        <a:graphic>
          <a:graphicData uri="http://schemas.openxmlformats.org/drawingml/2006/table">
            <a:tbl>
              <a:tblPr firstRow="1" bandRow="1">
                <a:tableStyleId>{5C22544A-7EE6-4342-B048-85BDC9FD1C3A}</a:tableStyleId>
              </a:tblPr>
              <a:tblGrid>
                <a:gridCol w="5896625">
                  <a:extLst>
                    <a:ext uri="{9D8B030D-6E8A-4147-A177-3AD203B41FA5}">
                      <a16:colId xmlns:a16="http://schemas.microsoft.com/office/drawing/2014/main" val="2357477811"/>
                    </a:ext>
                  </a:extLst>
                </a:gridCol>
                <a:gridCol w="1433832">
                  <a:extLst>
                    <a:ext uri="{9D8B030D-6E8A-4147-A177-3AD203B41FA5}">
                      <a16:colId xmlns:a16="http://schemas.microsoft.com/office/drawing/2014/main" val="4242752726"/>
                    </a:ext>
                  </a:extLst>
                </a:gridCol>
                <a:gridCol w="1720777">
                  <a:extLst>
                    <a:ext uri="{9D8B030D-6E8A-4147-A177-3AD203B41FA5}">
                      <a16:colId xmlns:a16="http://schemas.microsoft.com/office/drawing/2014/main" val="2765363229"/>
                    </a:ext>
                  </a:extLst>
                </a:gridCol>
              </a:tblGrid>
              <a:tr h="448520">
                <a:tc>
                  <a:txBody>
                    <a:bodyPr/>
                    <a:lstStyle/>
                    <a:p>
                      <a:pPr algn="l">
                        <a:lnSpc>
                          <a:spcPct val="107000"/>
                        </a:lnSpc>
                        <a:spcAft>
                          <a:spcPts val="0"/>
                        </a:spcAft>
                      </a:pPr>
                      <a:r>
                        <a:rPr lang="es-CL" sz="1800" kern="1200">
                          <a:effectLst/>
                        </a:rPr>
                        <a:t>Indicador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l">
                        <a:lnSpc>
                          <a:spcPct val="107000"/>
                        </a:lnSpc>
                        <a:spcAft>
                          <a:spcPts val="0"/>
                        </a:spcAft>
                      </a:pPr>
                      <a:r>
                        <a:rPr lang="es-CL" sz="1800" kern="1200">
                          <a:effectLst/>
                        </a:rPr>
                        <a:t>Logrado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l">
                        <a:lnSpc>
                          <a:spcPct val="107000"/>
                        </a:lnSpc>
                        <a:spcAft>
                          <a:spcPts val="0"/>
                        </a:spcAft>
                      </a:pPr>
                      <a:r>
                        <a:rPr lang="es-CL" sz="1800" kern="1200" dirty="0">
                          <a:effectLst/>
                        </a:rPr>
                        <a:t>Por lograr</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787567622"/>
                  </a:ext>
                </a:extLst>
              </a:tr>
              <a:tr h="416587">
                <a:tc>
                  <a:txBody>
                    <a:bodyPr/>
                    <a:lstStyle/>
                    <a:p>
                      <a:pPr algn="l">
                        <a:lnSpc>
                          <a:spcPct val="107000"/>
                        </a:lnSpc>
                        <a:spcAft>
                          <a:spcPts val="0"/>
                        </a:spcAft>
                      </a:pPr>
                      <a:r>
                        <a:rPr lang="es-CL" sz="1400">
                          <a:effectLst/>
                        </a:rPr>
                        <a:t>Participo en las actividades con agrado.</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l">
                        <a:lnSpc>
                          <a:spcPct val="107000"/>
                        </a:lnSpc>
                      </a:pPr>
                      <a:endParaRPr lang="es-CL" sz="1100">
                        <a:effectLst/>
                        <a:latin typeface="Calibri" panose="020F0502020204030204" pitchFamily="34" charset="0"/>
                        <a:cs typeface="Times New Roman" panose="02020603050405020304" pitchFamily="18" charset="0"/>
                      </a:endParaRPr>
                    </a:p>
                  </a:txBody>
                  <a:tcPr/>
                </a:tc>
                <a:tc>
                  <a:txBody>
                    <a:bodyPr/>
                    <a:lstStyle/>
                    <a:p>
                      <a:pPr algn="l">
                        <a:lnSpc>
                          <a:spcPct val="107000"/>
                        </a:lnSpc>
                      </a:pPr>
                      <a:endParaRPr lang="es-CL" sz="1100">
                        <a:effectLst/>
                        <a:latin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81319196"/>
                  </a:ext>
                </a:extLst>
              </a:tr>
              <a:tr h="411226">
                <a:tc>
                  <a:txBody>
                    <a:bodyPr/>
                    <a:lstStyle/>
                    <a:p>
                      <a:pPr algn="l">
                        <a:lnSpc>
                          <a:spcPct val="107000"/>
                        </a:lnSpc>
                        <a:spcAft>
                          <a:spcPts val="0"/>
                        </a:spcAft>
                      </a:pPr>
                      <a:r>
                        <a:rPr lang="es-CL" sz="1400" dirty="0">
                          <a:effectLst/>
                        </a:rPr>
                        <a:t>Me gustaron las actividades realizadas.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l">
                        <a:lnSpc>
                          <a:spcPct val="107000"/>
                        </a:lnSpc>
                      </a:pPr>
                      <a:endParaRPr lang="es-CL" sz="1100">
                        <a:effectLst/>
                        <a:latin typeface="Calibri" panose="020F0502020204030204" pitchFamily="34" charset="0"/>
                        <a:cs typeface="Times New Roman" panose="02020603050405020304" pitchFamily="18" charset="0"/>
                      </a:endParaRPr>
                    </a:p>
                  </a:txBody>
                  <a:tcPr/>
                </a:tc>
                <a:tc>
                  <a:txBody>
                    <a:bodyPr/>
                    <a:lstStyle/>
                    <a:p>
                      <a:pPr algn="l">
                        <a:lnSpc>
                          <a:spcPct val="107000"/>
                        </a:lnSpc>
                      </a:pPr>
                      <a:endParaRPr lang="es-CL" sz="1100">
                        <a:effectLst/>
                        <a:latin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14002167"/>
                  </a:ext>
                </a:extLst>
              </a:tr>
              <a:tr h="648697">
                <a:tc>
                  <a:txBody>
                    <a:bodyPr/>
                    <a:lstStyle/>
                    <a:p>
                      <a:pPr algn="l">
                        <a:lnSpc>
                          <a:spcPct val="107000"/>
                        </a:lnSpc>
                        <a:spcAft>
                          <a:spcPts val="0"/>
                        </a:spcAft>
                      </a:pPr>
                      <a:r>
                        <a:rPr lang="es-ES" sz="1400" kern="1200">
                          <a:effectLst/>
                        </a:rPr>
                        <a:t>Sigo las instrucciones de las actividades, realizando lo que se solicita.</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l">
                        <a:lnSpc>
                          <a:spcPct val="107000"/>
                        </a:lnSpc>
                      </a:pPr>
                      <a:endParaRPr lang="es-CL" sz="1100">
                        <a:effectLst/>
                        <a:latin typeface="Calibri" panose="020F0502020204030204" pitchFamily="34" charset="0"/>
                        <a:cs typeface="Times New Roman" panose="02020603050405020304" pitchFamily="18" charset="0"/>
                      </a:endParaRPr>
                    </a:p>
                  </a:txBody>
                  <a:tcPr/>
                </a:tc>
                <a:tc>
                  <a:txBody>
                    <a:bodyPr/>
                    <a:lstStyle/>
                    <a:p>
                      <a:pPr algn="l">
                        <a:lnSpc>
                          <a:spcPct val="107000"/>
                        </a:lnSpc>
                      </a:pPr>
                      <a:endParaRPr lang="es-CL" sz="1100">
                        <a:effectLst/>
                        <a:latin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802864534"/>
                  </a:ext>
                </a:extLst>
              </a:tr>
              <a:tr h="373397">
                <a:tc>
                  <a:txBody>
                    <a:bodyPr/>
                    <a:lstStyle/>
                    <a:p>
                      <a:pPr algn="l">
                        <a:lnSpc>
                          <a:spcPct val="107000"/>
                        </a:lnSpc>
                        <a:spcAft>
                          <a:spcPts val="0"/>
                        </a:spcAft>
                      </a:pPr>
                      <a:r>
                        <a:rPr lang="es-CL" sz="1400" kern="1200">
                          <a:effectLst/>
                        </a:rPr>
                        <a:t>Participo en juegos.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l">
                        <a:lnSpc>
                          <a:spcPct val="107000"/>
                        </a:lnSpc>
                      </a:pPr>
                      <a:endParaRPr lang="es-CL" sz="1100">
                        <a:effectLst/>
                        <a:latin typeface="Calibri" panose="020F0502020204030204" pitchFamily="34" charset="0"/>
                        <a:cs typeface="Times New Roman" panose="02020603050405020304" pitchFamily="18" charset="0"/>
                      </a:endParaRPr>
                    </a:p>
                  </a:txBody>
                  <a:tcPr/>
                </a:tc>
                <a:tc>
                  <a:txBody>
                    <a:bodyPr/>
                    <a:lstStyle/>
                    <a:p>
                      <a:pPr algn="l">
                        <a:lnSpc>
                          <a:spcPct val="107000"/>
                        </a:lnSpc>
                      </a:pPr>
                      <a:endParaRPr lang="es-CL" sz="1100">
                        <a:effectLst/>
                        <a:latin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95883502"/>
                  </a:ext>
                </a:extLst>
              </a:tr>
              <a:tr h="670061">
                <a:tc>
                  <a:txBody>
                    <a:bodyPr/>
                    <a:lstStyle/>
                    <a:p>
                      <a:pPr algn="l">
                        <a:lnSpc>
                          <a:spcPct val="107000"/>
                        </a:lnSpc>
                        <a:spcAft>
                          <a:spcPts val="0"/>
                        </a:spcAft>
                      </a:pPr>
                      <a:r>
                        <a:rPr lang="es-CL" sz="1400" dirty="0">
                          <a:effectLst/>
                        </a:rPr>
                        <a:t>Participo dando opiniones en la clase</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l">
                        <a:lnSpc>
                          <a:spcPct val="107000"/>
                        </a:lnSpc>
                      </a:pPr>
                      <a:endParaRPr lang="es-CL" sz="1100">
                        <a:effectLst/>
                        <a:latin typeface="Calibri" panose="020F0502020204030204" pitchFamily="34" charset="0"/>
                        <a:cs typeface="Times New Roman" panose="02020603050405020304" pitchFamily="18" charset="0"/>
                      </a:endParaRPr>
                    </a:p>
                  </a:txBody>
                  <a:tcPr/>
                </a:tc>
                <a:tc>
                  <a:txBody>
                    <a:bodyPr/>
                    <a:lstStyle/>
                    <a:p>
                      <a:pPr algn="l">
                        <a:lnSpc>
                          <a:spcPct val="107000"/>
                        </a:lnSpc>
                      </a:pPr>
                      <a:endParaRPr lang="es-CL" sz="1100" dirty="0">
                        <a:effectLst/>
                        <a:latin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521003266"/>
                  </a:ext>
                </a:extLst>
              </a:tr>
            </a:tbl>
          </a:graphicData>
        </a:graphic>
      </p:graphicFrame>
      <p:sp>
        <p:nvSpPr>
          <p:cNvPr id="6" name="CuadroTexto 5">
            <a:extLst>
              <a:ext uri="{FF2B5EF4-FFF2-40B4-BE49-F238E27FC236}">
                <a16:creationId xmlns:a16="http://schemas.microsoft.com/office/drawing/2014/main" id="{0C4546A2-EB87-4149-BA1E-648BE6B0E430}"/>
              </a:ext>
            </a:extLst>
          </p:cNvPr>
          <p:cNvSpPr txBox="1"/>
          <p:nvPr/>
        </p:nvSpPr>
        <p:spPr>
          <a:xfrm>
            <a:off x="1895060" y="755374"/>
            <a:ext cx="3432313" cy="369332"/>
          </a:xfrm>
          <a:prstGeom prst="rect">
            <a:avLst/>
          </a:prstGeom>
          <a:noFill/>
        </p:spPr>
        <p:txBody>
          <a:bodyPr wrap="square" rtlCol="0">
            <a:spAutoFit/>
          </a:bodyPr>
          <a:lstStyle/>
          <a:p>
            <a:r>
              <a:rPr lang="es-CL" b="1" dirty="0">
                <a:solidFill>
                  <a:srgbClr val="FF0000"/>
                </a:solidFill>
                <a:latin typeface="Algerian" panose="04020705040A02060702" pitchFamily="82" charset="0"/>
              </a:rPr>
              <a:t>MI AUTOEVALUACIÓN </a:t>
            </a:r>
          </a:p>
        </p:txBody>
      </p:sp>
      <p:pic>
        <p:nvPicPr>
          <p:cNvPr id="7" name="Imagen 6">
            <a:extLst>
              <a:ext uri="{FF2B5EF4-FFF2-40B4-BE49-F238E27FC236}">
                <a16:creationId xmlns:a16="http://schemas.microsoft.com/office/drawing/2014/main" id="{1BA340AF-C53A-4E09-9335-8DC82A311177}"/>
              </a:ext>
            </a:extLst>
          </p:cNvPr>
          <p:cNvPicPr>
            <a:picLocks noChangeAspect="1"/>
          </p:cNvPicPr>
          <p:nvPr/>
        </p:nvPicPr>
        <p:blipFill>
          <a:blip r:embed="rId2"/>
          <a:stretch>
            <a:fillRect/>
          </a:stretch>
        </p:blipFill>
        <p:spPr>
          <a:xfrm>
            <a:off x="9430273" y="643455"/>
            <a:ext cx="2761727" cy="4669941"/>
          </a:xfrm>
          <a:prstGeom prst="rect">
            <a:avLst/>
          </a:prstGeom>
        </p:spPr>
      </p:pic>
    </p:spTree>
    <p:extLst>
      <p:ext uri="{BB962C8B-B14F-4D97-AF65-F5344CB8AC3E}">
        <p14:creationId xmlns:p14="http://schemas.microsoft.com/office/powerpoint/2010/main" val="280735497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1271</TotalTime>
  <Words>389</Words>
  <Application>Microsoft Office PowerPoint</Application>
  <PresentationFormat>Panorámica</PresentationFormat>
  <Paragraphs>57</Paragraphs>
  <Slides>10</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Algerian</vt:lpstr>
      <vt:lpstr>Arial</vt:lpstr>
      <vt:lpstr>Calibri</vt:lpstr>
      <vt:lpstr>Times New Roman</vt:lpstr>
      <vt:lpstr>Tema de Office</vt:lpstr>
      <vt:lpstr>Presentación de PowerPoint</vt:lpstr>
      <vt:lpstr>Presentación de PowerPoint</vt:lpstr>
      <vt:lpstr>1: OBJETIVO DE APRENDIZAJE Y CONTENIDOS conceptuales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UTP-F31</dc:creator>
  <cp:lastModifiedBy>UTP-F31</cp:lastModifiedBy>
  <cp:revision>114</cp:revision>
  <dcterms:created xsi:type="dcterms:W3CDTF">2020-05-07T12:08:54Z</dcterms:created>
  <dcterms:modified xsi:type="dcterms:W3CDTF">2020-11-12T17:21:28Z</dcterms:modified>
</cp:coreProperties>
</file>