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39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6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889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32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0761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06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513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5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4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3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6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6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45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4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8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41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  <p:sldLayoutId id="2147484052" r:id="rId13"/>
    <p:sldLayoutId id="2147484053" r:id="rId14"/>
    <p:sldLayoutId id="2147484054" r:id="rId15"/>
    <p:sldLayoutId id="21474840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cormun.cl/userfiles/image/educacion/insignias/insignia_f31.gi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37691" y="1770184"/>
            <a:ext cx="8311663" cy="2696308"/>
          </a:xfrm>
        </p:spPr>
        <p:txBody>
          <a:bodyPr>
            <a:noAutofit/>
          </a:bodyPr>
          <a:lstStyle/>
          <a:p>
            <a:pPr algn="ctr"/>
            <a:r>
              <a:rPr lang="es-CL" sz="4000" dirty="0"/>
              <a:t>ANEXOS AL MANUAL DE CONVIVENCIA ESCOLAR 2021 DE LAS CLASES VIRTUALES (ON - LINE) </a:t>
            </a:r>
            <a:endParaRPr lang="es-CL" sz="3200" dirty="0"/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805" y="237392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127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PROTOCOLO CLASES VIRTUALES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4953" y="2133600"/>
            <a:ext cx="8194431" cy="3777622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+mn-lt"/>
                <a:cs typeface="Arial" panose="020B0604020202020204" pitchFamily="34" charset="0"/>
              </a:rPr>
              <a:t>El presente protocolo tiene por objetivo informar a la comunidad educativa las normas de comportamiento y empleo de las plataformas virtuales, para lograr una adecuada y eficiente práctica en el uso de espacio virtuales, que serán las herramientas a utilizar por el resto del período excepcional que estamos viviendo como sociedad por pandemia por covid-19</a:t>
            </a:r>
            <a:r>
              <a:rPr lang="en-US" sz="2400" dirty="0">
                <a:latin typeface="+mn-lt"/>
              </a:rPr>
              <a:t>.</a:t>
            </a:r>
            <a:endParaRPr lang="es-CL" sz="2400" dirty="0">
              <a:latin typeface="+mn-lt"/>
            </a:endParaRPr>
          </a:p>
          <a:p>
            <a:pPr marL="0" indent="0">
              <a:buNone/>
            </a:pPr>
            <a:endParaRPr lang="es-CL" sz="2400" dirty="0">
              <a:latin typeface="+mn-lt"/>
            </a:endParaRPr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147" y="83455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54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0686" y="452718"/>
            <a:ext cx="7830148" cy="14005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PARA UNA CLASE VIRTUAL</a:t>
            </a:r>
            <a:endParaRPr lang="es-CL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0685" y="1209068"/>
            <a:ext cx="9325017" cy="50862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u="sng" dirty="0">
                <a:cs typeface="Arial" panose="020B0604020202020204" pitchFamily="34" charset="0"/>
              </a:rPr>
              <a:t>Antes:</a:t>
            </a:r>
            <a:endParaRPr lang="es-CL" sz="2400" b="1" u="sng" dirty="0"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1.- Tener el horario correspondiente a cada asignatura.</a:t>
            </a: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2.- Cerciorarse que el dispositivo que utilizarás tenga suficiente carga para evitar una desconexión inesperada (y no se pierdan las clases).</a:t>
            </a:r>
            <a:endParaRPr lang="es-CL" sz="2400" dirty="0"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3.- Tener activada la cuenta institucional de cada alumno, al unirse con otro correo el docente no podrá autorizar su ingreso.</a:t>
            </a:r>
            <a:endParaRPr lang="es-CL" sz="2400" dirty="0"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4.- Sólo ingresa a las clases que has sido invitado directamente por un profesor.</a:t>
            </a:r>
            <a:endParaRPr lang="es-CL" sz="2400" dirty="0"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5. -Ser puntual con el ingreso a cada clase, de diferente asignatura, para un </a:t>
            </a:r>
            <a:r>
              <a:rPr lang="es-CL" sz="2400" dirty="0">
                <a:cs typeface="Arial" panose="020B0604020202020204" pitchFamily="34" charset="0"/>
              </a:rPr>
              <a:t>mejor</a:t>
            </a:r>
            <a:r>
              <a:rPr lang="en-US" sz="2400" dirty="0">
                <a:cs typeface="Arial" panose="020B0604020202020204" pitchFamily="34" charset="0"/>
              </a:rPr>
              <a:t> desarrollo de </a:t>
            </a:r>
            <a:r>
              <a:rPr lang="en-US" sz="2400" dirty="0" err="1">
                <a:cs typeface="Arial" panose="020B0604020202020204" pitchFamily="34" charset="0"/>
              </a:rPr>
              <a:t>éstas</a:t>
            </a:r>
            <a:r>
              <a:rPr lang="en-US" sz="2400" dirty="0">
                <a:cs typeface="Arial" panose="020B0604020202020204" pitchFamily="34" charset="0"/>
              </a:rPr>
              <a:t>.</a:t>
            </a:r>
            <a:endParaRPr lang="es-CL" sz="2400" dirty="0">
              <a:cs typeface="Arial" panose="020B0604020202020204" pitchFamily="34" charset="0"/>
            </a:endParaRPr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9142" y="27968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77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79784" y="1289537"/>
            <a:ext cx="8968153" cy="520504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>
                <a:cs typeface="Arial" panose="020B0604020202020204" pitchFamily="34" charset="0"/>
              </a:rPr>
              <a:t>6.- Es importante que busques un lugar tranquilo, acogedor, en tú hogar, para estar en las clases y </a:t>
            </a:r>
            <a:r>
              <a:rPr lang="en-US" sz="2400" dirty="0" err="1">
                <a:cs typeface="Arial" panose="020B0604020202020204" pitchFamily="34" charset="0"/>
              </a:rPr>
              <a:t>así</a:t>
            </a:r>
            <a:r>
              <a:rPr lang="en-US" sz="2400" dirty="0">
                <a:cs typeface="Arial" panose="020B0604020202020204" pitchFamily="34" charset="0"/>
              </a:rPr>
              <a:t> evitár distraerte.</a:t>
            </a: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7.-En lo posible presentarse a las clases con audífonos, esto evita que el sonido se acople durante la clase en desarrollo, ( alumno debe regular el volumen del computador, para no escuchar muy fuerte).</a:t>
            </a:r>
            <a:endParaRPr lang="es-CL" sz="2400" dirty="0"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cs typeface="Arial" panose="020B0604020202020204" pitchFamily="34" charset="0"/>
              </a:rPr>
              <a:t>8.- Recuerda que las clase on-line es de carácter formal y obligatorio, por lo que debes tener una actitud acorde a lo solicitado, esto también aplica a las personas que están alrededor del estudiante durante la clase, por ejemplo debes evitar conectarte a la clase desde tu cama, comer durante la misma, ver </a:t>
            </a:r>
            <a:r>
              <a:rPr lang="en-US" sz="2400" dirty="0" err="1">
                <a:cs typeface="Arial" panose="020B0604020202020204" pitchFamily="34" charset="0"/>
              </a:rPr>
              <a:t>tv</a:t>
            </a:r>
            <a:r>
              <a:rPr lang="en-US" sz="2400" dirty="0">
                <a:cs typeface="Arial" panose="020B0604020202020204" pitchFamily="34" charset="0"/>
              </a:rPr>
              <a:t>, entre otras actitudes inapropiadas.</a:t>
            </a:r>
            <a:endParaRPr lang="es-CL" sz="2400" dirty="0">
              <a:cs typeface="Arial" panose="020B0604020202020204" pitchFamily="34" charset="0"/>
            </a:endParaRPr>
          </a:p>
          <a:p>
            <a:pPr algn="just"/>
            <a:endParaRPr lang="es-CL" sz="2400" dirty="0">
              <a:cs typeface="Arial" panose="020B0604020202020204" pitchFamily="34" charset="0"/>
            </a:endParaRPr>
          </a:p>
          <a:p>
            <a:pPr algn="just"/>
            <a:endParaRPr lang="es-CL" sz="2400" dirty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4771" y="106810"/>
            <a:ext cx="1060796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54923" y="590550"/>
            <a:ext cx="8632457" cy="58380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/>
              <a:t>    DURANTE LA CLASE:</a:t>
            </a:r>
          </a:p>
          <a:p>
            <a:pPr algn="just"/>
            <a:r>
              <a:rPr lang="en-US" sz="2400" dirty="0"/>
              <a:t>9.- Debe ingresar y mantener el micrófono apagado.</a:t>
            </a:r>
          </a:p>
          <a:p>
            <a:pPr algn="just"/>
            <a:r>
              <a:rPr lang="en-US" sz="2400" dirty="0"/>
              <a:t>10.-Para solicitar la palabra o plantear dudas puedes: levanter la mano o hacerlo a través del chat de la aplicación y es el docente quien debe autorizar para que actives el micrófono, luego de utilizada la palabra debes volver a silenciarlo.</a:t>
            </a:r>
          </a:p>
          <a:p>
            <a:pPr algn="just"/>
            <a:r>
              <a:rPr lang="en-US" sz="2400" dirty="0"/>
              <a:t>11.-Si algún alumno interfiere en el normal funcionamiento de la clase, la docente tiene la facultad de desactivar el audio del alumno y/o alumna, quién además deberá derivar al alumno, al area de convivencia escolar, 		quién llamara al apoderado, para llegar a un acuerdo y mejorar el clima de aula en la clase.</a:t>
            </a:r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6361" y="93785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410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32892" y="996462"/>
            <a:ext cx="9073662" cy="52871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sz="2400" dirty="0"/>
              <a:t>12.-El chat es sólo para el uso académico, no para realizar bromas o conversar con tus compañeros.</a:t>
            </a:r>
          </a:p>
          <a:p>
            <a:pPr algn="just"/>
            <a:r>
              <a:rPr lang="en-US" sz="2400" dirty="0">
                <a:latin typeface="+mn-lt"/>
                <a:cs typeface="Arial" panose="020B0604020202020204" pitchFamily="34" charset="0"/>
              </a:rPr>
              <a:t>13.-Ten presente que todas las clases siempre serán grabadas por el docente , esto es en caso de que algun alumno se ausente y el apoderado le puede </a:t>
            </a:r>
            <a:r>
              <a:rPr lang="en-US" sz="2400" dirty="0" err="1">
                <a:latin typeface="+mn-lt"/>
                <a:cs typeface="Arial" panose="020B0604020202020204" pitchFamily="34" charset="0"/>
              </a:rPr>
              <a:t>solicitar</a:t>
            </a:r>
            <a:r>
              <a:rPr lang="en-US" sz="2400" dirty="0">
                <a:latin typeface="+mn-lt"/>
                <a:cs typeface="Arial" panose="020B0604020202020204" pitchFamily="34" charset="0"/>
              </a:rPr>
              <a:t> la clase del día al profesor jefe.</a:t>
            </a:r>
            <a:endParaRPr lang="es-CL" sz="2400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+mn-lt"/>
                <a:cs typeface="Arial" panose="020B0604020202020204" pitchFamily="34" charset="0"/>
              </a:rPr>
              <a:t>14.-El profesor tiene la atribución para sacar al (los)alumno(s) que no se esté comportando de acuerdo con las normas mínimas de convivencia, respeto y/o bien común o no cumple con las normas de los protocolos on-line.</a:t>
            </a:r>
            <a:endParaRPr lang="es-CL" sz="2400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+mn-lt"/>
                <a:cs typeface="Arial" panose="020B0604020202020204" pitchFamily="34" charset="0"/>
              </a:rPr>
              <a:t>15. - Cuando el profesor termine la clases on-line, debes desconectarte de la misma, es el professor quien, será el ultimo en retirarse de la clase on-line.</a:t>
            </a:r>
          </a:p>
          <a:p>
            <a:pPr marL="0" indent="0" algn="just">
              <a:buNone/>
            </a:pPr>
            <a:endParaRPr lang="es-CL" sz="2400" dirty="0">
              <a:latin typeface="+mn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CL" sz="2400" dirty="0">
              <a:latin typeface="+mn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878" y="0"/>
            <a:ext cx="926122" cy="1075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89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62554" y="1148862"/>
            <a:ext cx="9242058" cy="4762360"/>
          </a:xfrm>
        </p:spPr>
        <p:txBody>
          <a:bodyPr/>
          <a:lstStyle/>
          <a:p>
            <a:pPr algn="just"/>
            <a:r>
              <a:rPr lang="en-US" sz="2400" dirty="0"/>
              <a:t>16.- Durante la clases, se puede habilitar la opción de compartir pantalla, la cual es de uso exclusivo del profesor(a), está prohibido que cualquier estudiante, comparta su pantalla durante la clase, a menos que el profesor(a) lo autorice.</a:t>
            </a:r>
          </a:p>
          <a:p>
            <a:pPr algn="just"/>
            <a:r>
              <a:rPr lang="en-US" sz="2400" dirty="0"/>
              <a:t>17.-Esta prohibido que el apoderado o adulto responsable del cuidado del menor,  intervenga en las clases on-line, cualquier, duda o aclarasion de material o de la clases, debe ser el alumno, quién pregunte al docente en el momento apropiado y en relacion a la clase.</a:t>
            </a:r>
            <a:endParaRPr lang="es-CL" sz="2400" dirty="0"/>
          </a:p>
          <a:p>
            <a:endParaRPr lang="es-CL" dirty="0"/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551" y="73270"/>
            <a:ext cx="926122" cy="1075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699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1412" y="1286607"/>
            <a:ext cx="10171022" cy="5284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600" b="1" dirty="0">
                <a:latin typeface="+mn-lt"/>
                <a:cs typeface="Arial" panose="020B0604020202020204" pitchFamily="34" charset="0"/>
              </a:rPr>
              <a:t>DESPUES:</a:t>
            </a:r>
          </a:p>
          <a:p>
            <a:pPr algn="just"/>
            <a:r>
              <a:rPr lang="en-US" sz="2600" dirty="0">
                <a:latin typeface="+mn-lt"/>
                <a:cs typeface="Arial" panose="020B0604020202020204" pitchFamily="34" charset="0"/>
              </a:rPr>
              <a:t>18.-Todo producto académico generado durante este periodo será de uso exclusivo de la comunidad del Colegio Isabel Riquelme y con fines netamente educacionales, por lo que no se permite compartir ni reproducer parcial o totalmente en otros contextos, al menos que </a:t>
            </a:r>
            <a:r>
              <a:rPr lang="en-US" sz="2600" dirty="0" err="1">
                <a:cs typeface="Arial" panose="020B0604020202020204" pitchFamily="34" charset="0"/>
              </a:rPr>
              <a:t>D</a:t>
            </a:r>
            <a:r>
              <a:rPr lang="en-US" sz="2600" dirty="0" err="1">
                <a:latin typeface="+mn-lt"/>
                <a:cs typeface="Arial" panose="020B0604020202020204" pitchFamily="34" charset="0"/>
              </a:rPr>
              <a:t>irectora</a:t>
            </a:r>
            <a:r>
              <a:rPr lang="en-US" sz="2600" dirty="0">
                <a:cs typeface="Arial" panose="020B0604020202020204" pitchFamily="34" charset="0"/>
              </a:rPr>
              <a:t>, lo autorice.</a:t>
            </a:r>
            <a:endParaRPr lang="en-US" sz="2600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en-US" sz="2600" dirty="0">
                <a:cs typeface="Arial" panose="020B0604020202020204" pitchFamily="34" charset="0"/>
              </a:rPr>
              <a:t>20.-El apoderado no puede interrumpir en las clases virtuales, cualquier duda o consulta debe realizarlo en horario de atención de apoderados.</a:t>
            </a:r>
            <a:endParaRPr lang="en-US" sz="2600" dirty="0">
              <a:latin typeface="+mn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600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1498" y="105508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10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28092" y="905774"/>
            <a:ext cx="9390185" cy="549502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9600" b="1" dirty="0">
                <a:cs typeface="Arial" panose="020B0604020202020204" pitchFamily="34" charset="0"/>
              </a:rPr>
              <a:t>OBSERVACIONES GENERALES:</a:t>
            </a:r>
          </a:p>
          <a:p>
            <a:pPr algn="just">
              <a:lnSpc>
                <a:spcPct val="120000"/>
              </a:lnSpc>
            </a:pPr>
            <a:r>
              <a:rPr lang="en-US" sz="9600" dirty="0">
                <a:cs typeface="Arial" panose="020B0604020202020204" pitchFamily="34" charset="0"/>
              </a:rPr>
              <a:t>Cualquier actitud inapropiada en las redes sociales o espacios virtuales será sancionada de  acuerdo nuestro manual de convivencia en el apartado “Uso Ético de Internet en Espacios Escolares” y a la legislacion nacional vigente.</a:t>
            </a:r>
            <a:endParaRPr lang="es-CL" sz="9600" dirty="0"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9600" dirty="0">
                <a:cs typeface="Arial" panose="020B0604020202020204" pitchFamily="34" charset="0"/>
              </a:rPr>
              <a:t>Frente a cualquier comportamiento inadecuado el docente de la asignatura informará , a encargada de convivencia escolar, para que realice la intervención con la familia, quién se comunicará con el apoderado para notificarlo de la situación.</a:t>
            </a:r>
            <a:endParaRPr lang="es-CL" sz="9600" dirty="0"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9600" dirty="0">
                <a:cs typeface="Arial" panose="020B0604020202020204" pitchFamily="34" charset="0"/>
              </a:rPr>
              <a:t> Toda situación que no esté contemplada en el presente protocolo, será resuelto por el equipo de Convivencia escolar.</a:t>
            </a:r>
            <a:endParaRPr lang="es-CL" sz="96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9600" dirty="0">
                <a:cs typeface="Arial" panose="020B0604020202020204" pitchFamily="34" charset="0"/>
              </a:rPr>
              <a:t> </a:t>
            </a:r>
            <a:endParaRPr lang="es-CL" sz="9600" dirty="0"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7400" dirty="0"/>
              <a:t> </a:t>
            </a:r>
            <a:endParaRPr lang="es-CL" sz="7400" dirty="0"/>
          </a:p>
          <a:p>
            <a:pPr marL="0" indent="0">
              <a:lnSpc>
                <a:spcPct val="120000"/>
              </a:lnSpc>
              <a:buNone/>
            </a:pPr>
            <a:endParaRPr lang="es-CL" sz="7400" dirty="0"/>
          </a:p>
          <a:p>
            <a:endParaRPr lang="es-CL" dirty="0"/>
          </a:p>
        </p:txBody>
      </p:sp>
      <p:pic>
        <p:nvPicPr>
          <p:cNvPr id="4" name="3 Imagen" descr="http://www.cormun.cl/userfiles/image/educacion/insignias/insignia_f31.gif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283" y="0"/>
            <a:ext cx="1062037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56184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861</Words>
  <Application>Microsoft Office PowerPoint</Application>
  <PresentationFormat>Panorámica</PresentationFormat>
  <Paragraphs>34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Espiral</vt:lpstr>
      <vt:lpstr>ANEXOS AL MANUAL DE CONVIVENCIA ESCOLAR 2021 DE LAS CLASES VIRTUALES (ON - LINE) </vt:lpstr>
      <vt:lpstr>   PROTOCOLO CLASES VIRTUALES</vt:lpstr>
      <vt:lpstr>PARA UNA CLASE VIRTUAL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ANEXOS AL MANULA DE CONVIVENCIA DE LAS CLASES VIRTUALES (ON LINE)</dc:title>
  <dc:creator>Marcelo Patricio Villalobos Alarcón</dc:creator>
  <cp:lastModifiedBy>Alumno</cp:lastModifiedBy>
  <cp:revision>33</cp:revision>
  <dcterms:created xsi:type="dcterms:W3CDTF">2020-07-13T21:36:03Z</dcterms:created>
  <dcterms:modified xsi:type="dcterms:W3CDTF">2021-03-26T15:58:34Z</dcterms:modified>
</cp:coreProperties>
</file>